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702" r:id="rId2"/>
    <p:sldId id="569" r:id="rId3"/>
    <p:sldId id="703" r:id="rId4"/>
    <p:sldId id="570" r:id="rId5"/>
    <p:sldId id="610" r:id="rId6"/>
    <p:sldId id="611" r:id="rId7"/>
    <p:sldId id="573" r:id="rId8"/>
    <p:sldId id="612" r:id="rId9"/>
    <p:sldId id="653" r:id="rId10"/>
    <p:sldId id="704" r:id="rId11"/>
    <p:sldId id="632" r:id="rId12"/>
    <p:sldId id="616" r:id="rId13"/>
    <p:sldId id="617" r:id="rId14"/>
    <p:sldId id="618" r:id="rId15"/>
    <p:sldId id="659" r:id="rId16"/>
    <p:sldId id="660" r:id="rId17"/>
    <p:sldId id="661" r:id="rId18"/>
    <p:sldId id="662" r:id="rId19"/>
    <p:sldId id="663" r:id="rId20"/>
    <p:sldId id="619" r:id="rId21"/>
    <p:sldId id="620" r:id="rId22"/>
    <p:sldId id="621" r:id="rId23"/>
    <p:sldId id="622" r:id="rId24"/>
    <p:sldId id="656" r:id="rId25"/>
    <p:sldId id="6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92EC"/>
    <a:srgbClr val="5F9CD5"/>
    <a:srgbClr val="477BA9"/>
    <a:srgbClr val="DEEBF7"/>
    <a:srgbClr val="A4C0E3"/>
    <a:srgbClr val="528CC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8" autoAdjust="0"/>
    <p:restoredTop sz="86034" autoAdjust="0"/>
  </p:normalViewPr>
  <p:slideViewPr>
    <p:cSldViewPr snapToGrid="0">
      <p:cViewPr varScale="1">
        <p:scale>
          <a:sx n="75" d="100"/>
          <a:sy n="75" d="100"/>
        </p:scale>
        <p:origin x="276" y="45"/>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B3727-3699-4239-A8BF-BA2DACE773A9}"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823E2-64F2-4E02-A6C5-5F05B2935A1A}" type="slidenum">
              <a:rPr lang="en-US" smtClean="0"/>
              <a:t>‹#›</a:t>
            </a:fld>
            <a:endParaRPr lang="en-US"/>
          </a:p>
        </p:txBody>
      </p:sp>
    </p:spTree>
    <p:extLst>
      <p:ext uri="{BB962C8B-B14F-4D97-AF65-F5344CB8AC3E}">
        <p14:creationId xmlns:p14="http://schemas.microsoft.com/office/powerpoint/2010/main" val="255300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BB533DD-3B37-40B9-BF9B-F7E9CB4B199F}" type="slidenum">
              <a:rPr lang="en-US" smtClean="0"/>
              <a:t>1</a:t>
            </a:fld>
            <a:endParaRPr lang="en-US"/>
          </a:p>
        </p:txBody>
      </p:sp>
    </p:spTree>
    <p:extLst>
      <p:ext uri="{BB962C8B-B14F-4D97-AF65-F5344CB8AC3E}">
        <p14:creationId xmlns:p14="http://schemas.microsoft.com/office/powerpoint/2010/main" val="107505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10</a:t>
            </a:fld>
            <a:endParaRPr lang="en-US"/>
          </a:p>
        </p:txBody>
      </p:sp>
    </p:spTree>
    <p:extLst>
      <p:ext uri="{BB962C8B-B14F-4D97-AF65-F5344CB8AC3E}">
        <p14:creationId xmlns:p14="http://schemas.microsoft.com/office/powerpoint/2010/main" val="17376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11</a:t>
            </a:fld>
            <a:endParaRPr lang="en-US"/>
          </a:p>
        </p:txBody>
      </p:sp>
    </p:spTree>
    <p:extLst>
      <p:ext uri="{BB962C8B-B14F-4D97-AF65-F5344CB8AC3E}">
        <p14:creationId xmlns:p14="http://schemas.microsoft.com/office/powerpoint/2010/main" val="176070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Fuzheng Zhang, Nicholas Jing Yuan, Defu Lian, Xing Xie, Mining Novelty Seeking Trait Across Heterogeneous Domains, 23rd International World Wide Web Conference (WWW 2014, acceptance rate 84/650=12.9%), Seoul, Korea, Apr. 2014</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DE620C1-4E58-439E-9A25-BDE23C78F561}" type="slidenum">
              <a:rPr lang="en-US" smtClean="0"/>
              <a:t>12</a:t>
            </a:fld>
            <a:endParaRPr lang="en-US"/>
          </a:p>
        </p:txBody>
      </p:sp>
    </p:spTree>
    <p:extLst>
      <p:ext uri="{BB962C8B-B14F-4D97-AF65-F5344CB8AC3E}">
        <p14:creationId xmlns:p14="http://schemas.microsoft.com/office/powerpoint/2010/main" val="1933680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13</a:t>
            </a:fld>
            <a:endParaRPr lang="en-US"/>
          </a:p>
        </p:txBody>
      </p:sp>
    </p:spTree>
    <p:extLst>
      <p:ext uri="{BB962C8B-B14F-4D97-AF65-F5344CB8AC3E}">
        <p14:creationId xmlns:p14="http://schemas.microsoft.com/office/powerpoint/2010/main" val="127071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14</a:t>
            </a:fld>
            <a:endParaRPr lang="en-US"/>
          </a:p>
        </p:txBody>
      </p:sp>
    </p:spTree>
    <p:extLst>
      <p:ext uri="{BB962C8B-B14F-4D97-AF65-F5344CB8AC3E}">
        <p14:creationId xmlns:p14="http://schemas.microsoft.com/office/powerpoint/2010/main" val="51265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E620C1-4E58-439E-9A25-BDE23C78F561}" type="slidenum">
              <a:rPr lang="en-US" smtClean="0"/>
              <a:t>15</a:t>
            </a:fld>
            <a:endParaRPr lang="en-US"/>
          </a:p>
        </p:txBody>
      </p:sp>
    </p:spTree>
    <p:extLst>
      <p:ext uri="{BB962C8B-B14F-4D97-AF65-F5344CB8AC3E}">
        <p14:creationId xmlns:p14="http://schemas.microsoft.com/office/powerpoint/2010/main" val="819363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E620C1-4E58-439E-9A25-BDE23C78F561}" type="slidenum">
              <a:rPr lang="en-US" smtClean="0"/>
              <a:t>16</a:t>
            </a:fld>
            <a:endParaRPr lang="en-US"/>
          </a:p>
        </p:txBody>
      </p:sp>
    </p:spTree>
    <p:extLst>
      <p:ext uri="{BB962C8B-B14F-4D97-AF65-F5344CB8AC3E}">
        <p14:creationId xmlns:p14="http://schemas.microsoft.com/office/powerpoint/2010/main" val="2054899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17</a:t>
            </a:fld>
            <a:endParaRPr lang="en-US"/>
          </a:p>
        </p:txBody>
      </p:sp>
    </p:spTree>
    <p:extLst>
      <p:ext uri="{BB962C8B-B14F-4D97-AF65-F5344CB8AC3E}">
        <p14:creationId xmlns:p14="http://schemas.microsoft.com/office/powerpoint/2010/main" val="1467613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18</a:t>
            </a:fld>
            <a:endParaRPr lang="en-US"/>
          </a:p>
        </p:txBody>
      </p:sp>
    </p:spTree>
    <p:extLst>
      <p:ext uri="{BB962C8B-B14F-4D97-AF65-F5344CB8AC3E}">
        <p14:creationId xmlns:p14="http://schemas.microsoft.com/office/powerpoint/2010/main" val="836561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19</a:t>
            </a:fld>
            <a:endParaRPr lang="en-US"/>
          </a:p>
        </p:txBody>
      </p:sp>
    </p:spTree>
    <p:extLst>
      <p:ext uri="{BB962C8B-B14F-4D97-AF65-F5344CB8AC3E}">
        <p14:creationId xmlns:p14="http://schemas.microsoft.com/office/powerpoint/2010/main" val="99962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B0F0"/>
                </a:solidFill>
                <a:effectLst/>
                <a:latin typeface="Helvetica" panose="020B0604020202020204" pitchFamily="34" charset="0"/>
              </a:rPr>
              <a:t>Our approach considers four different data types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B0F0"/>
              </a:solidFill>
              <a:effectLst/>
              <a:latin typeface="Helvetica"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B0F0"/>
                </a:solidFill>
                <a:effectLst/>
                <a:latin typeface="Helvetica" panose="020B0604020202020204" pitchFamily="34" charset="0"/>
              </a:rPr>
              <a:t>Stacked Generalization-based Ensemble, https://en.wikipedia.org/wiki/Ensemble_learning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B0F0"/>
              </a:solidFill>
              <a:effectLst/>
              <a:latin typeface="Helvetica"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Paragraph</a:t>
            </a:r>
            <a:r>
              <a:rPr lang="en-US" baseline="0" dirty="0"/>
              <a:t> embedding, </a:t>
            </a:r>
            <a:r>
              <a:rPr lang="en-US" altLang="zh-CN" baseline="0" dirty="0"/>
              <a:t>ICML 2014, </a:t>
            </a:r>
            <a:r>
              <a:rPr lang="en-US" dirty="0"/>
              <a:t>https://cs.stanford.edu/~quocle/paragraph_vector.pdf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However, the bag-of-words (BOW) has many disadvantages. The word order is lost, and thus different sentences can have exactly the same representation, as long as the same words are used. Even though bag-of-n-grams considers the word order in short context, it suffers from data sparsity and high dimensionality. Bag-of-words and bag-of-n-grams have very little sense about the semantics of the words or more formally the distances between the words. This means that words “powerful,” “strong” and “Paris” are equally distant despite the fact that semantically, “powerful” should be closer to “strong” than “Paris.</a:t>
            </a:r>
          </a:p>
          <a:p>
            <a:endParaRPr lang="en-US" dirty="0"/>
          </a:p>
        </p:txBody>
      </p:sp>
      <p:sp>
        <p:nvSpPr>
          <p:cNvPr id="4" name="Slide Number Placeholder 3"/>
          <p:cNvSpPr>
            <a:spLocks noGrp="1"/>
          </p:cNvSpPr>
          <p:nvPr>
            <p:ph type="sldNum" sz="quarter" idx="10"/>
          </p:nvPr>
        </p:nvSpPr>
        <p:spPr/>
        <p:txBody>
          <a:bodyPr/>
          <a:lstStyle/>
          <a:p>
            <a:fld id="{1FC823E2-64F2-4E02-A6C5-5F05B2935A1A}" type="slidenum">
              <a:rPr lang="en-US" smtClean="0"/>
              <a:t>2</a:t>
            </a:fld>
            <a:endParaRPr lang="en-US"/>
          </a:p>
        </p:txBody>
      </p:sp>
    </p:spTree>
    <p:extLst>
      <p:ext uri="{BB962C8B-B14F-4D97-AF65-F5344CB8AC3E}">
        <p14:creationId xmlns:p14="http://schemas.microsoft.com/office/powerpoint/2010/main" val="190309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what is our</a:t>
            </a:r>
            <a:r>
              <a:rPr lang="en-US" sz="1200" kern="1200" baseline="0" dirty="0">
                <a:solidFill>
                  <a:schemeClr val="tx1"/>
                </a:solidFill>
                <a:effectLst/>
                <a:latin typeface="+mn-lt"/>
                <a:ea typeface="+mn-ea"/>
                <a:cs typeface="+mn-cs"/>
              </a:rPr>
              <a:t> task in this work. For each individual, if given the stimuli perceived from social network and his consumption activities, we want to infer his consumer impulsivity in a data-driven way. </a:t>
            </a:r>
            <a:r>
              <a:rPr lang="en-US" altLang="zh-CN" sz="1200" kern="1200" baseline="0" dirty="0">
                <a:solidFill>
                  <a:schemeClr val="tx1"/>
                </a:solidFill>
                <a:effectLst/>
                <a:latin typeface="+mn-lt"/>
                <a:ea typeface="+mn-ea"/>
                <a:cs typeface="+mn-cs"/>
              </a:rPr>
              <a:t>Compared to traditional survey or interviewed method, our method can be applied on a large-scale population and can avoid some shortcoming of these methods, such as be</a:t>
            </a: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 our work would answer the following question, would a consumer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Fuzheng Zhang, Nicholas Yuan, Kai Zheng, Defu Lian, Xing Xie, Yong Rui, Mining Consumer Impulsivity Attribute from Offline and Online Behavior, 2015 ACM International Joint Conference on Pervasive and Ubiquitous Computing (</a:t>
            </a:r>
            <a:r>
              <a:rPr lang="en-US" altLang="zh-CN" sz="1200" kern="1200" dirty="0" err="1">
                <a:solidFill>
                  <a:schemeClr val="tx1"/>
                </a:solidFill>
                <a:effectLst/>
                <a:latin typeface="+mn-lt"/>
                <a:ea typeface="+mn-ea"/>
                <a:cs typeface="+mn-cs"/>
              </a:rPr>
              <a:t>UbiComp</a:t>
            </a:r>
            <a:r>
              <a:rPr lang="en-US" altLang="zh-CN" sz="1200" kern="1200" dirty="0">
                <a:solidFill>
                  <a:schemeClr val="tx1"/>
                </a:solidFill>
                <a:effectLst/>
                <a:latin typeface="+mn-lt"/>
                <a:ea typeface="+mn-ea"/>
                <a:cs typeface="+mn-cs"/>
              </a:rPr>
              <a:t> 2015), Osaka, Japan, Sep. 2015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20</a:t>
            </a:fld>
            <a:endParaRPr lang="en-US"/>
          </a:p>
        </p:txBody>
      </p:sp>
    </p:spTree>
    <p:extLst>
      <p:ext uri="{BB962C8B-B14F-4D97-AF65-F5344CB8AC3E}">
        <p14:creationId xmlns:p14="http://schemas.microsoft.com/office/powerpoint/2010/main" val="2879695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dataset, we also find a typical example for offline consumption. Here, for consumption activity, we use check-in data. For stimuli on social network, we use the post data.  This figure shows that Chinese president, Xi </a:t>
            </a:r>
            <a:r>
              <a:rPr lang="en-US" altLang="zh-CN" baseline="0" dirty="0" err="1"/>
              <a:t>jinping</a:t>
            </a:r>
            <a:r>
              <a:rPr lang="en-US" altLang="zh-CN" baseline="0" dirty="0"/>
              <a:t> will visited a restaurant called Qing-Feng Steamed Dumpling Shop on Dec 28, 2013, so there are a lot </a:t>
            </a:r>
            <a:r>
              <a:rPr lang="en-US" altLang="zh-CN" baseline="0" dirty="0" err="1"/>
              <a:t>twetts</a:t>
            </a:r>
            <a:r>
              <a:rPr lang="en-US" altLang="zh-CN" baseline="0" dirty="0"/>
              <a:t> on social network talking about this event. The interest thing is, in the following days, many users will also visit that shop, obviously, we can say that they are influenced by the information on social network, social network actually act as a stimuli for this offline consumption behavior.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21</a:t>
            </a:fld>
            <a:endParaRPr lang="en-US"/>
          </a:p>
        </p:txBody>
      </p:sp>
    </p:spTree>
    <p:extLst>
      <p:ext uri="{BB962C8B-B14F-4D97-AF65-F5344CB8AC3E}">
        <p14:creationId xmlns:p14="http://schemas.microsoft.com/office/powerpoint/2010/main" val="2965553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before talking about our</a:t>
            </a:r>
            <a:r>
              <a:rPr lang="en-US" sz="1200" kern="1200" baseline="0" dirty="0">
                <a:solidFill>
                  <a:schemeClr val="tx1"/>
                </a:solidFill>
                <a:effectLst/>
                <a:latin typeface="+mn-lt"/>
                <a:ea typeface="+mn-ea"/>
                <a:cs typeface="+mn-cs"/>
              </a:rPr>
              <a:t> model, I will introduce some concept related to it. Consumer behavior is sequence, where each node means that he has a purchase behavior. The sequence is in a chronological order. For his each consumption behavior, we assume there are some candidates for him, what we mean option. For each consumption behavior, we also focus on the recent posts this user sees on social network, and we will compute that a candidate is talked frequently or not on the social network. So dynamic option matrix actually describe this.  For all the candidate, we will order them by this frequency, where large value means frequency is large. So the column of the matrix is the candidates, the row describe for each consumer behavior, the order the candidate frequency on social network.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51FCBB-60C5-45E1-8026-336B751AF1C5}" type="slidenum">
              <a:rPr lang="en-US" smtClean="0"/>
              <a:t>22</a:t>
            </a:fld>
            <a:endParaRPr lang="en-US"/>
          </a:p>
        </p:txBody>
      </p:sp>
    </p:spTree>
    <p:extLst>
      <p:ext uri="{BB962C8B-B14F-4D97-AF65-F5344CB8AC3E}">
        <p14:creationId xmlns:p14="http://schemas.microsoft.com/office/powerpoint/2010/main" val="3260434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23</a:t>
            </a:fld>
            <a:endParaRPr lang="en-US"/>
          </a:p>
        </p:txBody>
      </p:sp>
    </p:spTree>
    <p:extLst>
      <p:ext uri="{BB962C8B-B14F-4D97-AF65-F5344CB8AC3E}">
        <p14:creationId xmlns:p14="http://schemas.microsoft.com/office/powerpoint/2010/main" val="415420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evaluate the effectiveness of our inferred consumer impulsivity, we compare it with survey result. This validate that our mode is effective, and it is at some extent consistent to survey results. </a:t>
            </a:r>
          </a:p>
          <a:p>
            <a:endParaRPr lang="en-US" baseline="0" dirty="0"/>
          </a:p>
          <a:p>
            <a:r>
              <a:rPr lang="en-US" baseline="0" dirty="0"/>
              <a:t>For check-in, nearly no difference between male and female. The reason might be that most of consumption related check-in behavior are dining behavior, there is no explicit </a:t>
            </a:r>
            <a:r>
              <a:rPr lang="en-US" baseline="0" dirty="0" err="1"/>
              <a:t>impulivie</a:t>
            </a:r>
            <a:r>
              <a:rPr lang="en-US" baseline="0" dirty="0"/>
              <a:t> dining preference. For product and product category, we can see that female is </a:t>
            </a:r>
            <a:r>
              <a:rPr lang="en-US" baseline="0" dirty="0" err="1"/>
              <a:t>acutally</a:t>
            </a:r>
            <a:r>
              <a:rPr lang="en-US" baseline="0" dirty="0"/>
              <a:t> more </a:t>
            </a:r>
            <a:r>
              <a:rPr lang="en-US" baseline="0" dirty="0" err="1"/>
              <a:t>impulsivie</a:t>
            </a:r>
            <a:r>
              <a:rPr lang="en-US" baseline="0" dirty="0"/>
              <a:t> than male. Which is consistent that with our intuition, female is more emotional and is more easily to be persuade to buy something.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24</a:t>
            </a:fld>
            <a:endParaRPr lang="en-US"/>
          </a:p>
        </p:txBody>
      </p:sp>
    </p:spTree>
    <p:extLst>
      <p:ext uri="{BB962C8B-B14F-4D97-AF65-F5344CB8AC3E}">
        <p14:creationId xmlns:p14="http://schemas.microsoft.com/office/powerpoint/2010/main" val="1016552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transfers the social network stimuli</a:t>
            </a:r>
          </a:p>
          <a:p>
            <a:r>
              <a:rPr lang="en-US" sz="1200" b="0" i="0" u="none" strike="noStrike" kern="1200" baseline="0" dirty="0">
                <a:solidFill>
                  <a:schemeClr val="tx1"/>
                </a:solidFill>
                <a:latin typeface="+mn-lt"/>
                <a:ea typeface="+mn-ea"/>
                <a:cs typeface="+mn-cs"/>
              </a:rPr>
              <a:t>knowledge as a whole while our method investigates into</a:t>
            </a:r>
          </a:p>
          <a:p>
            <a:r>
              <a:rPr lang="en-US" sz="1200" b="0" i="0" u="none" strike="noStrike" kern="1200" baseline="0" dirty="0">
                <a:solidFill>
                  <a:schemeClr val="tx1"/>
                </a:solidFill>
                <a:latin typeface="+mn-lt"/>
                <a:ea typeface="+mn-ea"/>
                <a:cs typeface="+mn-cs"/>
              </a:rPr>
              <a:t>the connection of behavior and social network stimuli at each</a:t>
            </a:r>
          </a:p>
          <a:p>
            <a:r>
              <a:rPr lang="en-US" sz="1200" b="0" i="0" u="none" strike="noStrike" kern="1200" baseline="0" dirty="0">
                <a:solidFill>
                  <a:schemeClr val="tx1"/>
                </a:solidFill>
                <a:latin typeface="+mn-lt"/>
                <a:ea typeface="+mn-ea"/>
                <a:cs typeface="+mn-cs"/>
              </a:rPr>
              <a:t>time point</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25</a:t>
            </a:fld>
            <a:endParaRPr lang="en-US"/>
          </a:p>
        </p:txBody>
      </p:sp>
    </p:spTree>
    <p:extLst>
      <p:ext uri="{BB962C8B-B14F-4D97-AF65-F5344CB8AC3E}">
        <p14:creationId xmlns:p14="http://schemas.microsoft.com/office/powerpoint/2010/main" val="135962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3</a:t>
            </a:fld>
            <a:endParaRPr lang="en-US" altLang="zh-CN"/>
          </a:p>
        </p:txBody>
      </p:sp>
    </p:spTree>
    <p:extLst>
      <p:ext uri="{BB962C8B-B14F-4D97-AF65-F5344CB8AC3E}">
        <p14:creationId xmlns:p14="http://schemas.microsoft.com/office/powerpoint/2010/main" val="2253286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Pearson Correlation</a:t>
            </a:r>
          </a:p>
        </p:txBody>
      </p:sp>
      <p:sp>
        <p:nvSpPr>
          <p:cNvPr id="4" name="Slide Number Placeholder 3"/>
          <p:cNvSpPr>
            <a:spLocks noGrp="1"/>
          </p:cNvSpPr>
          <p:nvPr>
            <p:ph type="sldNum" sz="quarter" idx="10"/>
          </p:nvPr>
        </p:nvSpPr>
        <p:spPr/>
        <p:txBody>
          <a:bodyPr/>
          <a:lstStyle/>
          <a:p>
            <a:fld id="{1FC823E2-64F2-4E02-A6C5-5F05B2935A1A}" type="slidenum">
              <a:rPr lang="en-US" smtClean="0"/>
              <a:t>4</a:t>
            </a:fld>
            <a:endParaRPr lang="en-US"/>
          </a:p>
        </p:txBody>
      </p:sp>
    </p:spTree>
    <p:extLst>
      <p:ext uri="{BB962C8B-B14F-4D97-AF65-F5344CB8AC3E}">
        <p14:creationId xmlns:p14="http://schemas.microsoft.com/office/powerpoint/2010/main" val="2511799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LIWC: </a:t>
            </a:r>
            <a:r>
              <a:rPr lang="en-US" sz="1200" b="0" i="0" kern="1200" dirty="0">
                <a:solidFill>
                  <a:schemeClr val="tx1"/>
                </a:solidFill>
                <a:effectLst/>
                <a:latin typeface="+mn-lt"/>
                <a:ea typeface="+mn-ea"/>
                <a:cs typeface="+mn-cs"/>
              </a:rPr>
              <a:t>Linguistic Inquiry and Word Count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http://ccpl.psych.ac.cn/textmind/ </a:t>
            </a:r>
          </a:p>
          <a:p>
            <a:r>
              <a:rPr lang="zh-CN" altLang="en-US" sz="1200" b="0" i="0" kern="1200" dirty="0">
                <a:solidFill>
                  <a:schemeClr val="tx1"/>
                </a:solidFill>
                <a:effectLst/>
                <a:latin typeface="+mn-lt"/>
                <a:ea typeface="+mn-ea"/>
                <a:cs typeface="+mn-cs"/>
              </a:rPr>
              <a:t>“文心</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TextMind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文心理分析系统是由中科院心理所计算网络心理实验室研发的，针对中文文本进行语言分析的软件系统，通过“文心”，您可以便捷地分析文本中使用的不同类别语言的程度、偏好等特点。针对中国大陆地区简体环境下的语言特点，参照</a:t>
            </a:r>
            <a:r>
              <a:rPr lang="en-US" altLang="zh-CN" sz="1200" b="0" i="0" kern="1200" dirty="0">
                <a:solidFill>
                  <a:schemeClr val="tx1"/>
                </a:solidFill>
                <a:effectLst/>
                <a:latin typeface="+mn-lt"/>
                <a:ea typeface="+mn-ea"/>
                <a:cs typeface="+mn-cs"/>
              </a:rPr>
              <a:t>LIWC2007</a:t>
            </a:r>
            <a:r>
              <a:rPr lang="zh-CN" altLang="en-US" sz="1200" b="0" i="0" kern="1200" dirty="0">
                <a:solidFill>
                  <a:schemeClr val="tx1"/>
                </a:solidFill>
                <a:effectLst/>
                <a:latin typeface="+mn-lt"/>
                <a:ea typeface="+mn-ea"/>
                <a:cs typeface="+mn-cs"/>
              </a:rPr>
              <a:t>和正體中文</a:t>
            </a:r>
            <a:r>
              <a:rPr lang="en-US" altLang="zh-CN" sz="1200" b="0" i="0" kern="1200" dirty="0">
                <a:solidFill>
                  <a:schemeClr val="tx1"/>
                </a:solidFill>
                <a:effectLst/>
                <a:latin typeface="+mn-lt"/>
                <a:ea typeface="+mn-ea"/>
                <a:cs typeface="+mn-cs"/>
              </a:rPr>
              <a:t>C-LIWC</a:t>
            </a:r>
            <a:r>
              <a:rPr lang="zh-CN" altLang="en-US" sz="1200" b="0" i="0" kern="1200" dirty="0">
                <a:solidFill>
                  <a:schemeClr val="tx1"/>
                </a:solidFill>
                <a:effectLst/>
                <a:latin typeface="+mn-lt"/>
                <a:ea typeface="+mn-ea"/>
                <a:cs typeface="+mn-cs"/>
              </a:rPr>
              <a:t>词库，我们开发了“文心（</a:t>
            </a:r>
            <a:r>
              <a:rPr lang="en-US" altLang="zh-CN" sz="1200" b="0" i="0" kern="1200" dirty="0" err="1">
                <a:solidFill>
                  <a:schemeClr val="tx1"/>
                </a:solidFill>
                <a:effectLst/>
                <a:latin typeface="+mn-lt"/>
                <a:ea typeface="+mn-ea"/>
                <a:cs typeface="+mn-cs"/>
              </a:rPr>
              <a:t>TextMind</a:t>
            </a:r>
            <a:r>
              <a:rPr lang="zh-CN" altLang="en-US" sz="1200" b="0" i="0" kern="1200" dirty="0">
                <a:solidFill>
                  <a:schemeClr val="tx1"/>
                </a:solidFill>
                <a:effectLst/>
                <a:latin typeface="+mn-lt"/>
                <a:ea typeface="+mn-ea"/>
                <a:cs typeface="+mn-cs"/>
              </a:rPr>
              <a:t>）”中文心理分析系统。“文心”为用户提供从简体中文自动分词，到语言心理分析的一揽子分析解决方案，其词库、文字和符号等处理方法专门针对简体中文语境，词库分类体系也与</a:t>
            </a:r>
            <a:r>
              <a:rPr lang="en-US" altLang="zh-CN" sz="1200" b="0" i="0" kern="1200" dirty="0">
                <a:solidFill>
                  <a:schemeClr val="tx1"/>
                </a:solidFill>
                <a:effectLst/>
                <a:latin typeface="+mn-lt"/>
                <a:ea typeface="+mn-ea"/>
                <a:cs typeface="+mn-cs"/>
              </a:rPr>
              <a:t>LIWC</a:t>
            </a:r>
            <a:r>
              <a:rPr lang="zh-CN" altLang="en-US" sz="1200" b="0" i="0" kern="1200" dirty="0">
                <a:solidFill>
                  <a:schemeClr val="tx1"/>
                </a:solidFill>
                <a:effectLst/>
                <a:latin typeface="+mn-lt"/>
                <a:ea typeface="+mn-ea"/>
                <a:cs typeface="+mn-cs"/>
              </a:rPr>
              <a:t>兼容一致。</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BB533DD-3B37-40B9-BF9B-F7E9CB4B199F}" type="slidenum">
              <a:rPr lang="en-US" smtClean="0"/>
              <a:t>5</a:t>
            </a:fld>
            <a:endParaRPr lang="en-US"/>
          </a:p>
        </p:txBody>
      </p:sp>
    </p:spTree>
    <p:extLst>
      <p:ext uri="{BB962C8B-B14F-4D97-AF65-F5344CB8AC3E}">
        <p14:creationId xmlns:p14="http://schemas.microsoft.com/office/powerpoint/2010/main" val="126256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sz="1200" b="0" i="0" kern="1200" dirty="0">
                <a:solidFill>
                  <a:schemeClr val="tx1"/>
                </a:solidFill>
                <a:effectLst/>
                <a:latin typeface="+mn-lt"/>
                <a:ea typeface="+mn-ea"/>
                <a:cs typeface="+mn-cs"/>
              </a:rPr>
              <a:t>http://mp.weixin.qq.com/s?src=3&amp;timestamp=1463474774&amp;ver=1&amp;signature=1Osqt-V72oe5uDMI-L6gK74gbjbUUABSE8KW5iXOT039fuzl-JpgVMh-EuvHZJYVe43io0evaNWuIktd84AvPoQHl7iziXzb5uq1YjKim1myHpVDaWmlZs2JsRXORDysI01a*xmm1IRXo5Br-mAv6WUCt90dIhGC4g3hznHnTxg=</a:t>
            </a:r>
          </a:p>
          <a:p>
            <a:pPr marL="0" indent="0">
              <a:buFont typeface="Arial" panose="020B0604020202020204" pitchFamily="34" charset="0"/>
              <a:buNone/>
            </a:pP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用自己</a:t>
            </a:r>
            <a:r>
              <a:rPr lang="en-US" altLang="zh-CN" sz="1200" b="0" i="0" kern="1200" dirty="0">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过的照片、艺术照、文艺范儿照、装可爱照作头像 往往有较强的自我中心倾向，就是有点自恋啦！其实自恋的外表透露出自卑的内心，不太能接受真实的自己。</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用没太刻意选择过的生活照作头像 这类人对自己的接纳度比较高，对外貌也比较有自信，不一定长得好看，但是能接纳自己的本来面目。内心没藏太多秘密，也没做过什么见不得人的事儿，在网络世界和现实世界中差别不大。</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用风景美图作头像 这种人通常为人比较成熟，人缘很好，很注重人际关系的和谐。</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用猫做头像的女性，性感妩媚有灵气，很爱美，经常会拿出化妆镜照照。很沉浸在自己的小日子里，有一定的自闭倾向。</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用卡通图片作头像 他们希望自己能保持一颗纯真的心，讨厌生活变复杂，是比较理想主义的人，想象力和创造力都很强，思维比较开阔。</a:t>
            </a:r>
            <a:endParaRPr lang="en-US" altLang="zh-CN" dirty="0"/>
          </a:p>
        </p:txBody>
      </p:sp>
      <p:sp>
        <p:nvSpPr>
          <p:cNvPr id="4" name="Slide Number Placeholder 3"/>
          <p:cNvSpPr>
            <a:spLocks noGrp="1"/>
          </p:cNvSpPr>
          <p:nvPr>
            <p:ph type="sldNum" sz="quarter" idx="10"/>
          </p:nvPr>
        </p:nvSpPr>
        <p:spPr/>
        <p:txBody>
          <a:bodyPr/>
          <a:lstStyle/>
          <a:p>
            <a:fld id="{CBB533DD-3B37-40B9-BF9B-F7E9CB4B199F}" type="slidenum">
              <a:rPr lang="en-US" smtClean="0"/>
              <a:t>6</a:t>
            </a:fld>
            <a:endParaRPr lang="en-US"/>
          </a:p>
        </p:txBody>
      </p:sp>
    </p:spTree>
    <p:extLst>
      <p:ext uri="{BB962C8B-B14F-4D97-AF65-F5344CB8AC3E}">
        <p14:creationId xmlns:p14="http://schemas.microsoft.com/office/powerpoint/2010/main" val="217732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C823E2-64F2-4E02-A6C5-5F05B2935A1A}" type="slidenum">
              <a:rPr lang="en-US" smtClean="0"/>
              <a:t>7</a:t>
            </a:fld>
            <a:endParaRPr lang="en-US"/>
          </a:p>
        </p:txBody>
      </p:sp>
    </p:spTree>
    <p:extLst>
      <p:ext uri="{BB962C8B-B14F-4D97-AF65-F5344CB8AC3E}">
        <p14:creationId xmlns:p14="http://schemas.microsoft.com/office/powerpoint/2010/main" val="263716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533DD-3B37-40B9-BF9B-F7E9CB4B199F}" type="slidenum">
              <a:rPr lang="en-US" smtClean="0"/>
              <a:t>8</a:t>
            </a:fld>
            <a:endParaRPr lang="en-US"/>
          </a:p>
        </p:txBody>
      </p:sp>
    </p:spTree>
    <p:extLst>
      <p:ext uri="{BB962C8B-B14F-4D97-AF65-F5344CB8AC3E}">
        <p14:creationId xmlns:p14="http://schemas.microsoft.com/office/powerpoint/2010/main" val="1829420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533DD-3B37-40B9-BF9B-F7E9CB4B199F}" type="slidenum">
              <a:rPr lang="en-US" smtClean="0"/>
              <a:t>9</a:t>
            </a:fld>
            <a:endParaRPr lang="en-US"/>
          </a:p>
        </p:txBody>
      </p:sp>
    </p:spTree>
    <p:extLst>
      <p:ext uri="{BB962C8B-B14F-4D97-AF65-F5344CB8AC3E}">
        <p14:creationId xmlns:p14="http://schemas.microsoft.com/office/powerpoint/2010/main" val="280854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295DEB-35B8-4EBC-83F3-93950D424E27}"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317218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95DEB-35B8-4EBC-83F3-93950D424E27}"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175968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95DEB-35B8-4EBC-83F3-93950D424E27}"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334496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urquoise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2614982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95DEB-35B8-4EBC-83F3-93950D424E27}"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404713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95DEB-35B8-4EBC-83F3-93950D424E27}"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403567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295DEB-35B8-4EBC-83F3-93950D424E27}"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1589196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295DEB-35B8-4EBC-83F3-93950D424E27}"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61544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295DEB-35B8-4EBC-83F3-93950D424E27}"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372283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95DEB-35B8-4EBC-83F3-93950D424E27}"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2762530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95DEB-35B8-4EBC-83F3-93950D424E27}"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352683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95DEB-35B8-4EBC-83F3-93950D424E27}"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C51B3-D134-475F-B3D2-A2F41448480D}" type="slidenum">
              <a:rPr lang="en-US" smtClean="0"/>
              <a:t>‹#›</a:t>
            </a:fld>
            <a:endParaRPr lang="en-US"/>
          </a:p>
        </p:txBody>
      </p:sp>
    </p:spTree>
    <p:extLst>
      <p:ext uri="{BB962C8B-B14F-4D97-AF65-F5344CB8AC3E}">
        <p14:creationId xmlns:p14="http://schemas.microsoft.com/office/powerpoint/2010/main" val="2819730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95DEB-35B8-4EBC-83F3-93950D424E27}"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C51B3-D134-475F-B3D2-A2F41448480D}" type="slidenum">
              <a:rPr lang="en-US" smtClean="0"/>
              <a:t>‹#›</a:t>
            </a:fld>
            <a:endParaRPr lang="en-US"/>
          </a:p>
        </p:txBody>
      </p:sp>
    </p:spTree>
    <p:extLst>
      <p:ext uri="{BB962C8B-B14F-4D97-AF65-F5344CB8AC3E}">
        <p14:creationId xmlns:p14="http://schemas.microsoft.com/office/powerpoint/2010/main" val="290371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jpeg"/><Relationship Id="rId9" Type="http://schemas.openxmlformats.org/officeDocument/2006/relationships/image" Target="../media/image20.emf"/></Relationships>
</file>

<file path=ppt/slides/_rels/slide8.xml.rels><?xml version="1.0" encoding="UTF-8" standalone="yes"?>
<Relationships xmlns="http://schemas.openxmlformats.org/package/2006/relationships"><Relationship Id="rId13" Type="http://schemas.openxmlformats.org/officeDocument/2006/relationships/image" Target="../media/image34.gif"/><Relationship Id="rId18" Type="http://schemas.openxmlformats.org/officeDocument/2006/relationships/image" Target="../media/image39.gif"/><Relationship Id="rId26" Type="http://schemas.openxmlformats.org/officeDocument/2006/relationships/image" Target="../media/image47.gif"/><Relationship Id="rId39" Type="http://schemas.openxmlformats.org/officeDocument/2006/relationships/image" Target="../media/image60.gif"/><Relationship Id="rId21" Type="http://schemas.openxmlformats.org/officeDocument/2006/relationships/image" Target="../media/image42.gif"/><Relationship Id="rId34" Type="http://schemas.openxmlformats.org/officeDocument/2006/relationships/image" Target="../media/image55.gif"/><Relationship Id="rId42" Type="http://schemas.openxmlformats.org/officeDocument/2006/relationships/image" Target="../media/image63.gif"/><Relationship Id="rId47" Type="http://schemas.openxmlformats.org/officeDocument/2006/relationships/image" Target="../media/image68.gif"/><Relationship Id="rId50" Type="http://schemas.openxmlformats.org/officeDocument/2006/relationships/image" Target="../media/image71.gif"/><Relationship Id="rId55" Type="http://schemas.openxmlformats.org/officeDocument/2006/relationships/image" Target="../media/image76.gif"/><Relationship Id="rId7" Type="http://schemas.openxmlformats.org/officeDocument/2006/relationships/image" Target="../media/image28.gif"/><Relationship Id="rId2" Type="http://schemas.openxmlformats.org/officeDocument/2006/relationships/notesSlide" Target="../notesSlides/notesSlide8.xml"/><Relationship Id="rId16" Type="http://schemas.openxmlformats.org/officeDocument/2006/relationships/image" Target="../media/image37.gif"/><Relationship Id="rId29" Type="http://schemas.openxmlformats.org/officeDocument/2006/relationships/image" Target="../media/image50.gif"/><Relationship Id="rId11" Type="http://schemas.openxmlformats.org/officeDocument/2006/relationships/image" Target="../media/image32.gif"/><Relationship Id="rId24" Type="http://schemas.openxmlformats.org/officeDocument/2006/relationships/image" Target="../media/image45.gif"/><Relationship Id="rId32" Type="http://schemas.openxmlformats.org/officeDocument/2006/relationships/image" Target="../media/image53.gif"/><Relationship Id="rId37" Type="http://schemas.openxmlformats.org/officeDocument/2006/relationships/image" Target="../media/image58.gif"/><Relationship Id="rId40" Type="http://schemas.openxmlformats.org/officeDocument/2006/relationships/image" Target="../media/image61.gif"/><Relationship Id="rId45" Type="http://schemas.openxmlformats.org/officeDocument/2006/relationships/image" Target="../media/image66.gif"/><Relationship Id="rId53" Type="http://schemas.openxmlformats.org/officeDocument/2006/relationships/image" Target="../media/image74.gif"/><Relationship Id="rId58" Type="http://schemas.openxmlformats.org/officeDocument/2006/relationships/image" Target="../media/image79.gif"/><Relationship Id="rId5" Type="http://schemas.openxmlformats.org/officeDocument/2006/relationships/image" Target="../media/image26.gif"/><Relationship Id="rId19" Type="http://schemas.openxmlformats.org/officeDocument/2006/relationships/image" Target="../media/image40.gif"/><Relationship Id="rId4" Type="http://schemas.openxmlformats.org/officeDocument/2006/relationships/image" Target="../media/image25.gif"/><Relationship Id="rId9" Type="http://schemas.openxmlformats.org/officeDocument/2006/relationships/image" Target="../media/image30.gif"/><Relationship Id="rId14" Type="http://schemas.openxmlformats.org/officeDocument/2006/relationships/image" Target="../media/image35.gif"/><Relationship Id="rId22" Type="http://schemas.openxmlformats.org/officeDocument/2006/relationships/image" Target="../media/image43.gif"/><Relationship Id="rId27" Type="http://schemas.openxmlformats.org/officeDocument/2006/relationships/image" Target="../media/image48.gif"/><Relationship Id="rId30" Type="http://schemas.openxmlformats.org/officeDocument/2006/relationships/image" Target="../media/image51.gif"/><Relationship Id="rId35" Type="http://schemas.openxmlformats.org/officeDocument/2006/relationships/image" Target="../media/image56.gif"/><Relationship Id="rId43" Type="http://schemas.openxmlformats.org/officeDocument/2006/relationships/image" Target="../media/image64.gif"/><Relationship Id="rId48" Type="http://schemas.openxmlformats.org/officeDocument/2006/relationships/image" Target="../media/image69.gif"/><Relationship Id="rId56" Type="http://schemas.openxmlformats.org/officeDocument/2006/relationships/image" Target="../media/image77.gif"/><Relationship Id="rId8" Type="http://schemas.openxmlformats.org/officeDocument/2006/relationships/image" Target="../media/image29.gif"/><Relationship Id="rId51" Type="http://schemas.openxmlformats.org/officeDocument/2006/relationships/image" Target="../media/image72.gif"/><Relationship Id="rId3" Type="http://schemas.openxmlformats.org/officeDocument/2006/relationships/image" Target="../media/image24.gif"/><Relationship Id="rId12" Type="http://schemas.openxmlformats.org/officeDocument/2006/relationships/image" Target="../media/image33.gif"/><Relationship Id="rId17" Type="http://schemas.openxmlformats.org/officeDocument/2006/relationships/image" Target="../media/image38.gif"/><Relationship Id="rId25" Type="http://schemas.openxmlformats.org/officeDocument/2006/relationships/image" Target="../media/image46.gif"/><Relationship Id="rId33" Type="http://schemas.openxmlformats.org/officeDocument/2006/relationships/image" Target="../media/image54.gif"/><Relationship Id="rId38" Type="http://schemas.openxmlformats.org/officeDocument/2006/relationships/image" Target="../media/image59.gif"/><Relationship Id="rId46" Type="http://schemas.openxmlformats.org/officeDocument/2006/relationships/image" Target="../media/image67.gif"/><Relationship Id="rId20" Type="http://schemas.openxmlformats.org/officeDocument/2006/relationships/image" Target="../media/image41.gif"/><Relationship Id="rId41" Type="http://schemas.openxmlformats.org/officeDocument/2006/relationships/image" Target="../media/image62.gif"/><Relationship Id="rId54" Type="http://schemas.openxmlformats.org/officeDocument/2006/relationships/image" Target="../media/image75.gif"/><Relationship Id="rId1" Type="http://schemas.openxmlformats.org/officeDocument/2006/relationships/slideLayout" Target="../slideLayouts/slideLayout2.xml"/><Relationship Id="rId6" Type="http://schemas.openxmlformats.org/officeDocument/2006/relationships/image" Target="../media/image27.gif"/><Relationship Id="rId15" Type="http://schemas.openxmlformats.org/officeDocument/2006/relationships/image" Target="../media/image36.gif"/><Relationship Id="rId23" Type="http://schemas.openxmlformats.org/officeDocument/2006/relationships/image" Target="../media/image44.gif"/><Relationship Id="rId28" Type="http://schemas.openxmlformats.org/officeDocument/2006/relationships/image" Target="../media/image49.gif"/><Relationship Id="rId36" Type="http://schemas.openxmlformats.org/officeDocument/2006/relationships/image" Target="../media/image57.gif"/><Relationship Id="rId49" Type="http://schemas.openxmlformats.org/officeDocument/2006/relationships/image" Target="../media/image70.gif"/><Relationship Id="rId57" Type="http://schemas.openxmlformats.org/officeDocument/2006/relationships/image" Target="../media/image78.gif"/><Relationship Id="rId10" Type="http://schemas.openxmlformats.org/officeDocument/2006/relationships/image" Target="../media/image31.gif"/><Relationship Id="rId31" Type="http://schemas.openxmlformats.org/officeDocument/2006/relationships/image" Target="../media/image52.gif"/><Relationship Id="rId44" Type="http://schemas.openxmlformats.org/officeDocument/2006/relationships/image" Target="../media/image65.gif"/><Relationship Id="rId52" Type="http://schemas.openxmlformats.org/officeDocument/2006/relationships/image" Target="../media/image73.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用户大五人格推测</a:t>
            </a:r>
            <a:endParaRPr lang="en-US" altLang="zh-CN" dirty="0"/>
          </a:p>
        </p:txBody>
      </p:sp>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1"/>
          <a:stretch/>
        </p:blipFill>
        <p:spPr>
          <a:xfrm>
            <a:off x="1647951" y="1825624"/>
            <a:ext cx="4647224" cy="4351338"/>
          </a:xfrm>
        </p:spPr>
      </p:pic>
      <p:sp>
        <p:nvSpPr>
          <p:cNvPr id="5" name="Shape 233">
            <a:extLst>
              <a:ext uri="{FF2B5EF4-FFF2-40B4-BE49-F238E27FC236}">
                <a16:creationId xmlns:a16="http://schemas.microsoft.com/office/drawing/2014/main" id="{6CEAB980-E1F8-4564-B469-C3318745765E}"/>
              </a:ext>
            </a:extLst>
          </p:cNvPr>
          <p:cNvSpPr/>
          <p:nvPr/>
        </p:nvSpPr>
        <p:spPr>
          <a:xfrm>
            <a:off x="8211225" y="2062301"/>
            <a:ext cx="1877437" cy="3877983"/>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nchor="ctr">
            <a:spAutoFit/>
          </a:bodyPr>
          <a:lstStyle/>
          <a:p>
            <a:pPr algn="l" defTabSz="914400" hangingPunct="1">
              <a:spcBef>
                <a:spcPts val="600"/>
              </a:spcBef>
              <a:defRPr sz="5000">
                <a:solidFill>
                  <a:srgbClr val="FFFFFF"/>
                </a:solidFill>
                <a:latin typeface="PingFang SC Regular"/>
                <a:ea typeface="PingFang SC Regular"/>
                <a:cs typeface="PingFang SC Regular"/>
                <a:sym typeface="PingFang SC Regular"/>
              </a:defRPr>
            </a:pPr>
            <a:r>
              <a:rPr sz="4400" kern="1200" dirty="0" err="1">
                <a:solidFill>
                  <a:schemeClr val="tx1"/>
                </a:solidFill>
                <a:latin typeface="Microsoft YaHei" panose="020B0503020204020204" pitchFamily="34" charset="-122"/>
                <a:ea typeface="Microsoft YaHei" panose="020B0503020204020204" pitchFamily="34" charset="-122"/>
              </a:rPr>
              <a:t>外向性</a:t>
            </a:r>
            <a:endParaRPr sz="4400" kern="1200" dirty="0">
              <a:solidFill>
                <a:schemeClr val="tx1"/>
              </a:solidFill>
              <a:latin typeface="Microsoft YaHei" panose="020B0503020204020204" pitchFamily="34" charset="-122"/>
              <a:ea typeface="Microsoft YaHei" panose="020B0503020204020204" pitchFamily="34" charset="-122"/>
            </a:endParaRPr>
          </a:p>
          <a:p>
            <a:pPr algn="l" defTabSz="914400" hangingPunct="1">
              <a:spcBef>
                <a:spcPts val="600"/>
              </a:spcBef>
              <a:defRPr sz="5000">
                <a:solidFill>
                  <a:srgbClr val="FFFFFF"/>
                </a:solidFill>
                <a:latin typeface="PingFang SC Regular"/>
                <a:ea typeface="PingFang SC Regular"/>
                <a:cs typeface="PingFang SC Regular"/>
                <a:sym typeface="PingFang SC Regular"/>
              </a:defRPr>
            </a:pPr>
            <a:r>
              <a:rPr sz="4400" kern="1200" dirty="0" err="1">
                <a:solidFill>
                  <a:schemeClr val="tx1"/>
                </a:solidFill>
                <a:latin typeface="Microsoft YaHei" panose="020B0503020204020204" pitchFamily="34" charset="-122"/>
                <a:ea typeface="Microsoft YaHei" panose="020B0503020204020204" pitchFamily="34" charset="-122"/>
              </a:rPr>
              <a:t>随和性</a:t>
            </a:r>
            <a:endParaRPr sz="4400" kern="1200" dirty="0">
              <a:solidFill>
                <a:schemeClr val="tx1"/>
              </a:solidFill>
              <a:latin typeface="Microsoft YaHei" panose="020B0503020204020204" pitchFamily="34" charset="-122"/>
              <a:ea typeface="Microsoft YaHei" panose="020B0503020204020204" pitchFamily="34" charset="-122"/>
            </a:endParaRPr>
          </a:p>
          <a:p>
            <a:pPr algn="l" defTabSz="914400" hangingPunct="1">
              <a:spcBef>
                <a:spcPts val="600"/>
              </a:spcBef>
              <a:defRPr sz="5000">
                <a:solidFill>
                  <a:srgbClr val="FFFFFF"/>
                </a:solidFill>
                <a:latin typeface="PingFang SC Regular"/>
                <a:ea typeface="PingFang SC Regular"/>
                <a:cs typeface="PingFang SC Regular"/>
                <a:sym typeface="PingFang SC Regular"/>
              </a:defRPr>
            </a:pPr>
            <a:r>
              <a:rPr sz="4400" kern="1200" dirty="0" err="1">
                <a:solidFill>
                  <a:schemeClr val="tx1"/>
                </a:solidFill>
                <a:latin typeface="Microsoft YaHei" panose="020B0503020204020204" pitchFamily="34" charset="-122"/>
                <a:ea typeface="Microsoft YaHei" panose="020B0503020204020204" pitchFamily="34" charset="-122"/>
              </a:rPr>
              <a:t>神经质</a:t>
            </a:r>
            <a:endParaRPr sz="4400" kern="1200" dirty="0">
              <a:solidFill>
                <a:schemeClr val="tx1"/>
              </a:solidFill>
              <a:latin typeface="Microsoft YaHei" panose="020B0503020204020204" pitchFamily="34" charset="-122"/>
              <a:ea typeface="Microsoft YaHei" panose="020B0503020204020204" pitchFamily="34" charset="-122"/>
            </a:endParaRPr>
          </a:p>
          <a:p>
            <a:pPr algn="l" defTabSz="914400" hangingPunct="1">
              <a:spcBef>
                <a:spcPts val="600"/>
              </a:spcBef>
              <a:defRPr sz="5000">
                <a:solidFill>
                  <a:srgbClr val="FFFFFF"/>
                </a:solidFill>
                <a:latin typeface="PingFang SC Regular"/>
                <a:ea typeface="PingFang SC Regular"/>
                <a:cs typeface="PingFang SC Regular"/>
                <a:sym typeface="PingFang SC Regular"/>
              </a:defRPr>
            </a:pPr>
            <a:r>
              <a:rPr sz="4400" kern="1200" dirty="0" err="1">
                <a:solidFill>
                  <a:schemeClr val="tx1"/>
                </a:solidFill>
                <a:latin typeface="Microsoft YaHei" panose="020B0503020204020204" pitchFamily="34" charset="-122"/>
                <a:ea typeface="Microsoft YaHei" panose="020B0503020204020204" pitchFamily="34" charset="-122"/>
              </a:rPr>
              <a:t>尽责性</a:t>
            </a:r>
            <a:endParaRPr sz="4400" kern="1200" dirty="0">
              <a:solidFill>
                <a:schemeClr val="tx1"/>
              </a:solidFill>
              <a:latin typeface="Microsoft YaHei" panose="020B0503020204020204" pitchFamily="34" charset="-122"/>
              <a:ea typeface="Microsoft YaHei" panose="020B0503020204020204" pitchFamily="34" charset="-122"/>
            </a:endParaRPr>
          </a:p>
          <a:p>
            <a:pPr algn="l" defTabSz="914400" hangingPunct="1">
              <a:spcBef>
                <a:spcPts val="600"/>
              </a:spcBef>
              <a:defRPr sz="5000">
                <a:solidFill>
                  <a:srgbClr val="FFFFFF"/>
                </a:solidFill>
                <a:latin typeface="PingFang SC Regular"/>
                <a:ea typeface="PingFang SC Regular"/>
                <a:cs typeface="PingFang SC Regular"/>
                <a:sym typeface="PingFang SC Regular"/>
              </a:defRPr>
            </a:pPr>
            <a:r>
              <a:rPr sz="4400" kern="1200" dirty="0" err="1">
                <a:solidFill>
                  <a:schemeClr val="tx1"/>
                </a:solidFill>
                <a:latin typeface="Microsoft YaHei" panose="020B0503020204020204" pitchFamily="34" charset="-122"/>
                <a:ea typeface="Microsoft YaHei" panose="020B0503020204020204" pitchFamily="34" charset="-122"/>
              </a:rPr>
              <a:t>开放性</a:t>
            </a:r>
            <a:endParaRPr sz="4400" kern="12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708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Experimental Results</a:t>
            </a:r>
            <a:endParaRPr kumimoji="1" lang="zh-CN" altLang="en-US" dirty="0"/>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77787" y="1748852"/>
            <a:ext cx="6036425" cy="4527319"/>
          </a:xfrm>
          <a:prstGeom prst="rect">
            <a:avLst/>
          </a:prstGeom>
        </p:spPr>
      </p:pic>
      <p:sp>
        <p:nvSpPr>
          <p:cNvPr id="5" name="Rectangle 4">
            <a:extLst>
              <a:ext uri="{FF2B5EF4-FFF2-40B4-BE49-F238E27FC236}">
                <a16:creationId xmlns:a16="http://schemas.microsoft.com/office/drawing/2014/main" id="{231E6023-B9EC-49C0-BCB2-0CEF7A67873F}"/>
              </a:ext>
            </a:extLst>
          </p:cNvPr>
          <p:cNvSpPr/>
          <p:nvPr/>
        </p:nvSpPr>
        <p:spPr>
          <a:xfrm>
            <a:off x="-231888" y="6516990"/>
            <a:ext cx="12655775" cy="307777"/>
          </a:xfrm>
          <a:prstGeom prst="rect">
            <a:avLst/>
          </a:prstGeom>
        </p:spPr>
        <p:txBody>
          <a:bodyPr wrap="square">
            <a:spAutoFit/>
          </a:bodyPr>
          <a:lstStyle/>
          <a:p>
            <a:pPr algn="ctr"/>
            <a:r>
              <a:rPr lang="en-US" sz="1400" dirty="0"/>
              <a:t>Honghao Wei, Fuzheng Zhang, Nicholas Jing Yuan, Chuan Cao, etc. Beyond the Words: Predicting User Personality from Heterogeneous Information, WSDM 2017</a:t>
            </a:r>
          </a:p>
        </p:txBody>
      </p:sp>
    </p:spTree>
    <p:extLst>
      <p:ext uri="{BB962C8B-B14F-4D97-AF65-F5344CB8AC3E}">
        <p14:creationId xmlns:p14="http://schemas.microsoft.com/office/powerpoint/2010/main" val="148508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 </a:t>
            </a:r>
            <a:r>
              <a:rPr lang="zh-CN" altLang="en-US" dirty="0"/>
              <a:t>非你莫属</a:t>
            </a:r>
            <a:endParaRPr lang="en-US" dirty="0"/>
          </a:p>
        </p:txBody>
      </p:sp>
      <p:sp>
        <p:nvSpPr>
          <p:cNvPr id="3" name="Content Placeholder 2">
            <a:extLst>
              <a:ext uri="{FF2B5EF4-FFF2-40B4-BE49-F238E27FC236}">
                <a16:creationId xmlns:a16="http://schemas.microsoft.com/office/drawing/2014/main" id="{93E92B39-0DE7-4EA7-918F-3E311526550C}"/>
              </a:ext>
            </a:extLst>
          </p:cNvPr>
          <p:cNvSpPr>
            <a:spLocks noGrp="1"/>
          </p:cNvSpPr>
          <p:nvPr>
            <p:ph idx="1"/>
          </p:nvPr>
        </p:nvSpPr>
        <p:spPr/>
        <p:txBody>
          <a:bodyPr/>
          <a:lstStyle/>
          <a:p>
            <a:endParaRPr lang="en-US"/>
          </a:p>
        </p:txBody>
      </p:sp>
      <p:pic>
        <p:nvPicPr>
          <p:cNvPr id="1026" name="Picture 2" descr="人类的关系在人工智能面前就是小儿科"/>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48" y="2281789"/>
            <a:ext cx="6316402" cy="35825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1121" y="2250039"/>
            <a:ext cx="5780879" cy="3632126"/>
          </a:xfrm>
          <a:prstGeom prst="rect">
            <a:avLst/>
          </a:prstGeom>
        </p:spPr>
      </p:pic>
    </p:spTree>
    <p:extLst>
      <p:ext uri="{BB962C8B-B14F-4D97-AF65-F5344CB8AC3E}">
        <p14:creationId xmlns:p14="http://schemas.microsoft.com/office/powerpoint/2010/main" val="149425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CN" dirty="0"/>
              <a:t>Novelty Seeking</a:t>
            </a:r>
            <a:endParaRPr lang="zh-CN" altLang="en-US" dirty="0"/>
          </a:p>
        </p:txBody>
      </p:sp>
      <p:sp>
        <p:nvSpPr>
          <p:cNvPr id="3" name="Text Placeholder 2"/>
          <p:cNvSpPr>
            <a:spLocks noGrp="1"/>
          </p:cNvSpPr>
          <p:nvPr>
            <p:ph type="body" sz="quarter" idx="1"/>
          </p:nvPr>
        </p:nvSpPr>
        <p:spPr/>
        <p:txBody>
          <a:bodyPr>
            <a:normAutofit/>
          </a:bodyPr>
          <a:lstStyle/>
          <a:p>
            <a:r>
              <a:rPr lang="en-US" dirty="0"/>
              <a:t>A personality trait described as the search for unfamiliar experiences and feelings</a:t>
            </a:r>
          </a:p>
          <a:p>
            <a:r>
              <a:rPr lang="en-US" dirty="0"/>
              <a:t>Measurements: survey based scales</a:t>
            </a:r>
          </a:p>
          <a:p>
            <a:pPr lvl="1"/>
            <a:r>
              <a:rPr lang="en-US" dirty="0"/>
              <a:t>Life innovativeness: measure the adoption of new information in most aspects of life, including products, news…. </a:t>
            </a:r>
          </a:p>
          <a:p>
            <a:pPr lvl="1"/>
            <a:r>
              <a:rPr lang="en-US" dirty="0"/>
              <a:t>Adoptive innovativeness: measure the novelty seeking as a tendency to buy new products, the adoption time of a new product</a:t>
            </a:r>
          </a:p>
          <a:p>
            <a:r>
              <a:rPr lang="en-US" dirty="0"/>
              <a:t>Our goal: Explore novelty-seeking trait in a complete data-driven way </a:t>
            </a:r>
          </a:p>
          <a:p>
            <a:pPr lvl="1"/>
            <a:r>
              <a:rPr lang="en-US" dirty="0"/>
              <a:t>   Frequently purchases latest-launched digital products on Amazon → a novelty-seeking-lover in the online shopping domain</a:t>
            </a:r>
          </a:p>
        </p:txBody>
      </p:sp>
    </p:spTree>
    <p:extLst>
      <p:ext uri="{BB962C8B-B14F-4D97-AF65-F5344CB8AC3E}">
        <p14:creationId xmlns:p14="http://schemas.microsoft.com/office/powerpoint/2010/main" val="156945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a:t>Novelty Seeking Model</a:t>
            </a:r>
            <a:endParaRPr lang="zh-CN" alt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
              </p:nvPr>
            </p:nvSpPr>
            <p:spPr/>
            <p:txBody>
              <a:bodyPr/>
              <a:lstStyle/>
              <a:p>
                <a:r>
                  <a:rPr lang="en-US" dirty="0"/>
                  <a:t>Item Novelty Matrix</a:t>
                </a:r>
              </a:p>
              <a:p>
                <a:pPr lvl="1"/>
                <a14:m>
                  <m:oMath xmlns:m="http://schemas.openxmlformats.org/officeDocument/2006/math">
                    <m:r>
                      <a:rPr lang="en-US">
                        <a:latin typeface="Cambria Math" panose="02040503050406030204" pitchFamily="18" charset="0"/>
                      </a:rPr>
                      <m:t>𝑁</m:t>
                    </m:r>
                    <m:r>
                      <a:rPr lang="en-US">
                        <a:latin typeface="Cambria Math" panose="02040503050406030204" pitchFamily="18" charset="0"/>
                      </a:rPr>
                      <m:t>×</m:t>
                    </m:r>
                    <m:r>
                      <a:rPr lang="en-US">
                        <a:latin typeface="Cambria Math" panose="02040503050406030204" pitchFamily="18" charset="0"/>
                      </a:rPr>
                      <m:t>𝑀</m:t>
                    </m:r>
                  </m:oMath>
                </a14:m>
                <a:r>
                  <a:rPr lang="en-US" dirty="0"/>
                  <a:t> Matrix </a:t>
                </a:r>
              </a:p>
              <a:p>
                <a:pPr lvl="1"/>
                <a:r>
                  <a:rPr lang="en-US" dirty="0"/>
                  <a:t>At the position, facing </a:t>
                </a:r>
                <a14:m>
                  <m:oMath xmlns:m="http://schemas.openxmlformats.org/officeDocument/2006/math">
                    <m:r>
                      <a:rPr lang="en-US">
                        <a:latin typeface="Cambria Math" panose="02040503050406030204" pitchFamily="18" charset="0"/>
                      </a:rPr>
                      <m:t>𝑀</m:t>
                    </m:r>
                  </m:oMath>
                </a14:m>
                <a:r>
                  <a:rPr lang="en-US" dirty="0"/>
                  <a:t> choices, novelty is determined as a partial order </a:t>
                </a:r>
              </a:p>
              <a:p>
                <a:pPr lvl="1"/>
                <a:r>
                  <a:rPr lang="en-US" dirty="0"/>
                  <a:t>Two factors determine the order</a:t>
                </a:r>
              </a:p>
              <a:p>
                <a:pPr lvl="3"/>
                <a:r>
                  <a:rPr lang="en-US" dirty="0"/>
                  <a:t>Popularity of item itself</a:t>
                </a:r>
              </a:p>
              <a:p>
                <a:pPr lvl="3"/>
                <a:r>
                  <a:rPr lang="en-US" dirty="0"/>
                  <a:t>Popularity of transition</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
              </p:nvPr>
            </p:nvSpPr>
            <p:spPr>
              <a:blipFill rotWithShape="0">
                <a:blip r:embed="rId3"/>
                <a:stretch>
                  <a:fillRect l="-1043" t="-2241"/>
                </a:stretch>
              </a:blipFill>
            </p:spPr>
            <p:txBody>
              <a:bodyPr/>
              <a:lstStyle/>
              <a:p>
                <a:r>
                  <a:rPr lang="zh-CN" altLang="en-US">
                    <a:noFill/>
                  </a:rPr>
                  <a:t> </a:t>
                </a:r>
              </a:p>
            </p:txBody>
          </p:sp>
        </mc:Fallback>
      </mc:AlternateContent>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304" y="3810000"/>
            <a:ext cx="5617496" cy="229134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91542" y="3906253"/>
            <a:ext cx="1905810" cy="2291347"/>
          </a:xfrm>
          <a:prstGeom prst="rect">
            <a:avLst/>
          </a:prstGeom>
        </p:spPr>
      </p:pic>
      <p:sp>
        <p:nvSpPr>
          <p:cNvPr id="6" name="TextBox 5"/>
          <p:cNvSpPr txBox="1"/>
          <p:nvPr/>
        </p:nvSpPr>
        <p:spPr>
          <a:xfrm>
            <a:off x="7661355" y="6317931"/>
            <a:ext cx="1916718" cy="369332"/>
          </a:xfrm>
          <a:prstGeom prst="rect">
            <a:avLst/>
          </a:prstGeom>
          <a:noFill/>
        </p:spPr>
        <p:txBody>
          <a:bodyPr wrap="square" rtlCol="0">
            <a:spAutoFit/>
          </a:bodyPr>
          <a:lstStyle/>
          <a:p>
            <a:r>
              <a:rPr lang="en-US" i="1" dirty="0"/>
              <a:t>user</a:t>
            </a:r>
            <a:r>
              <a:rPr lang="en-US" i="1" baseline="-25000" dirty="0"/>
              <a:t>1</a:t>
            </a:r>
            <a:r>
              <a:rPr lang="en-US" i="1" dirty="0"/>
              <a:t>:DCN@Self</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07921" y="5685139"/>
            <a:ext cx="1835468" cy="296842"/>
          </a:xfrm>
          <a:prstGeom prst="rect">
            <a:avLst/>
          </a:prstGeom>
        </p:spPr>
      </p:pic>
      <p:cxnSp>
        <p:nvCxnSpPr>
          <p:cNvPr id="8" name="Straight Arrow Connector 7"/>
          <p:cNvCxnSpPr>
            <a:endCxn id="7" idx="1"/>
          </p:cNvCxnSpPr>
          <p:nvPr/>
        </p:nvCxnSpPr>
        <p:spPr>
          <a:xfrm flipV="1">
            <a:off x="7987888" y="5833560"/>
            <a:ext cx="1720033" cy="238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62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500" dirty="0"/>
              <a:t>General Novelty-Seeking Model</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7673" y="1898651"/>
            <a:ext cx="3854927" cy="4220347"/>
          </a:xfrm>
          <a:prstGeom prst="rect">
            <a:avLst/>
          </a:prstGeom>
        </p:spPr>
      </p:pic>
      <p:sp>
        <p:nvSpPr>
          <p:cNvPr id="6" name="Text Placeholder 2"/>
          <p:cNvSpPr txBox="1">
            <a:spLocks/>
          </p:cNvSpPr>
          <p:nvPr/>
        </p:nvSpPr>
        <p:spPr>
          <a:xfrm>
            <a:off x="508000" y="1739900"/>
            <a:ext cx="7213600" cy="4889500"/>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sz="3600" dirty="0">
                <a:solidFill>
                  <a:schemeClr val="tx1"/>
                </a:solidFill>
                <a:latin typeface="Segoe UI"/>
              </a:rPr>
              <a:t>Generative process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6640" y="2488792"/>
            <a:ext cx="7114961" cy="2354263"/>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639" y="4827527"/>
            <a:ext cx="5672328" cy="76441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6639" y="5580200"/>
            <a:ext cx="5672328" cy="680916"/>
          </a:xfrm>
          <a:prstGeom prst="rect">
            <a:avLst/>
          </a:prstGeom>
        </p:spPr>
      </p:pic>
      <p:sp>
        <p:nvSpPr>
          <p:cNvPr id="12" name="Slide Number Placeholder 11"/>
          <p:cNvSpPr>
            <a:spLocks noGrp="1"/>
          </p:cNvSpPr>
          <p:nvPr>
            <p:ph type="sldNum" sz="quarter" idx="12"/>
          </p:nvPr>
        </p:nvSpPr>
        <p:spPr/>
        <p:txBody>
          <a:bodyPr/>
          <a:lstStyle/>
          <a:p>
            <a:fld id="{5464E25A-A31C-450A-9772-55B85F65599C}" type="slidenum">
              <a:rPr lang="en-US" smtClean="0"/>
              <a:t>14</a:t>
            </a:fld>
            <a:endParaRPr lang="en-US" dirty="0"/>
          </a:p>
        </p:txBody>
      </p:sp>
    </p:spTree>
    <p:extLst>
      <p:ext uri="{BB962C8B-B14F-4D97-AF65-F5344CB8AC3E}">
        <p14:creationId xmlns:p14="http://schemas.microsoft.com/office/powerpoint/2010/main" val="4076372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a:t>Data</a:t>
            </a:r>
            <a:endParaRPr lang="zh-CN" altLang="en-US" dirty="0"/>
          </a:p>
        </p:txBody>
      </p:sp>
      <p:sp>
        <p:nvSpPr>
          <p:cNvPr id="11" name="Content Placeholder 10"/>
          <p:cNvSpPr>
            <a:spLocks noGrp="1"/>
          </p:cNvSpPr>
          <p:nvPr>
            <p:ph idx="1"/>
          </p:nvPr>
        </p:nvSpPr>
        <p:spPr>
          <a:xfrm>
            <a:off x="838200" y="1825625"/>
            <a:ext cx="4903082" cy="4351338"/>
          </a:xfrm>
        </p:spPr>
        <p:txBody>
          <a:bodyPr/>
          <a:lstStyle/>
          <a:p>
            <a:r>
              <a:rPr lang="en-US" altLang="zh-CN" dirty="0"/>
              <a:t>Remove outliers and clean up the data</a:t>
            </a:r>
          </a:p>
          <a:p>
            <a:pPr lvl="1"/>
            <a:r>
              <a:rPr lang="en-US" altLang="zh-CN" dirty="0"/>
              <a:t>Filter noisy data, e.g., repeated check-ins at the same place in quite a short interval</a:t>
            </a:r>
          </a:p>
          <a:p>
            <a:pPr lvl="1"/>
            <a:r>
              <a:rPr lang="en-US" altLang="zh-CN" dirty="0"/>
              <a:t>Require that every user on </a:t>
            </a:r>
            <a:r>
              <a:rPr lang="en-US" altLang="zh-CN" dirty="0" err="1"/>
              <a:t>SinaWeibo</a:t>
            </a:r>
            <a:r>
              <a:rPr lang="en-US" altLang="zh-CN" dirty="0"/>
              <a:t> should have at least 30 check-ins and that every user on </a:t>
            </a:r>
            <a:r>
              <a:rPr lang="en-US" altLang="zh-CN" dirty="0" err="1"/>
              <a:t>Taobao</a:t>
            </a:r>
            <a:r>
              <a:rPr lang="en-US" altLang="zh-CN" dirty="0"/>
              <a:t> should have purchased at least 30 times</a:t>
            </a:r>
          </a:p>
          <a:p>
            <a:endParaRPr lang="zh-CN" altLang="en-US" dirty="0"/>
          </a:p>
        </p:txBody>
      </p:sp>
      <p:sp>
        <p:nvSpPr>
          <p:cNvPr id="9" name="Text Placeholder 2"/>
          <p:cNvSpPr txBox="1">
            <a:spLocks/>
          </p:cNvSpPr>
          <p:nvPr/>
        </p:nvSpPr>
        <p:spPr>
          <a:xfrm>
            <a:off x="565150" y="3368675"/>
            <a:ext cx="4953000" cy="4889500"/>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endParaRPr lang="en-US" b="1" dirty="0">
              <a:solidFill>
                <a:schemeClr val="tx1"/>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1282" y="1739900"/>
            <a:ext cx="6332282" cy="4483100"/>
          </a:xfrm>
          <a:prstGeom prst="rect">
            <a:avLst/>
          </a:prstGeom>
        </p:spPr>
      </p:pic>
    </p:spTree>
    <p:extLst>
      <p:ext uri="{BB962C8B-B14F-4D97-AF65-F5344CB8AC3E}">
        <p14:creationId xmlns:p14="http://schemas.microsoft.com/office/powerpoint/2010/main" val="15123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a:t>Experiments</a:t>
            </a:r>
            <a:endParaRPr lang="zh-CN" altLang="en-US" dirty="0"/>
          </a:p>
        </p:txBody>
      </p:sp>
      <p:sp>
        <p:nvSpPr>
          <p:cNvPr id="2" name="Text Placeholder 1"/>
          <p:cNvSpPr>
            <a:spLocks noGrp="1"/>
          </p:cNvSpPr>
          <p:nvPr>
            <p:ph idx="1"/>
          </p:nvPr>
        </p:nvSpPr>
        <p:spPr>
          <a:xfrm>
            <a:off x="838200" y="1825625"/>
            <a:ext cx="4519613" cy="4351338"/>
          </a:xfrm>
        </p:spPr>
        <p:txBody>
          <a:bodyPr>
            <a:normAutofit fontScale="92500"/>
          </a:bodyPr>
          <a:lstStyle/>
          <a:p>
            <a:r>
              <a:rPr lang="en-US" altLang="zh-CN" dirty="0"/>
              <a:t>Two model-free methods in information theory: Shannon entropy and Lempel-Ziv estimator (conditional entropy)</a:t>
            </a:r>
          </a:p>
          <a:p>
            <a:r>
              <a:rPr lang="en-US" altLang="zh-CN" dirty="0"/>
              <a:t>Weakness of model-free methods</a:t>
            </a:r>
          </a:p>
          <a:p>
            <a:pPr lvl="1"/>
            <a:r>
              <a:rPr lang="en-US" altLang="zh-CN" dirty="0"/>
              <a:t>Can not be applied for prediction directly</a:t>
            </a:r>
          </a:p>
          <a:p>
            <a:pPr lvl="1"/>
            <a:r>
              <a:rPr lang="en-US" altLang="zh-CN" dirty="0"/>
              <a:t>Measure user status in a whole, can not reflect the novelty-seeking status at each moment</a:t>
            </a:r>
          </a:p>
          <a:p>
            <a:pPr lvl="2"/>
            <a:endParaRPr lang="en-US" altLang="zh-CN" dirty="0"/>
          </a:p>
          <a:p>
            <a:pPr lvl="2"/>
            <a:endParaRPr lang="en-US" altLang="zh-CN" dirty="0"/>
          </a:p>
          <a:p>
            <a:endParaRPr lang="en-US" dirty="0"/>
          </a:p>
        </p:txBody>
      </p:sp>
      <p:sp>
        <p:nvSpPr>
          <p:cNvPr id="9" name="Text Placeholder 2"/>
          <p:cNvSpPr txBox="1">
            <a:spLocks/>
          </p:cNvSpPr>
          <p:nvPr/>
        </p:nvSpPr>
        <p:spPr>
          <a:xfrm>
            <a:off x="-202953" y="3143250"/>
            <a:ext cx="4853214" cy="4889500"/>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143274" lvl="2" indent="-457200">
              <a:buFont typeface="Wingdings" panose="05000000000000000000" pitchFamily="2" charset="2"/>
              <a:buChar char="v"/>
            </a:pPr>
            <a:endParaRPr lang="en-US" b="1" dirty="0">
              <a:solidFill>
                <a:srgbClr val="33CCFF"/>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96114" y="2362026"/>
            <a:ext cx="6703539" cy="3100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513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Experiments</a:t>
            </a:r>
            <a:endParaRPr lang="en-US" dirty="0"/>
          </a:p>
        </p:txBody>
      </p:sp>
      <p:sp>
        <p:nvSpPr>
          <p:cNvPr id="3" name="Content Placeholder 2"/>
          <p:cNvSpPr>
            <a:spLocks noGrp="1"/>
          </p:cNvSpPr>
          <p:nvPr>
            <p:ph idx="1"/>
          </p:nvPr>
        </p:nvSpPr>
        <p:spPr/>
        <p:txBody>
          <a:bodyPr/>
          <a:lstStyle/>
          <a:p>
            <a:r>
              <a:rPr lang="en-US" dirty="0"/>
              <a:t>Prediction</a:t>
            </a:r>
          </a:p>
          <a:p>
            <a:pPr lvl="1"/>
            <a:r>
              <a:rPr lang="en-US" dirty="0"/>
              <a:t>OF (Order by Frequency): individual's visit frequency in the past</a:t>
            </a:r>
          </a:p>
          <a:p>
            <a:pPr lvl="1"/>
            <a:r>
              <a:rPr lang="en-US" dirty="0"/>
              <a:t>MC (Markov Chain): learning a transition graph over POIs</a:t>
            </a:r>
          </a:p>
          <a:p>
            <a:pPr lvl="1"/>
            <a:r>
              <a:rPr lang="en-US" dirty="0"/>
              <a:t>FPMC (Factorized </a:t>
            </a:r>
            <a:r>
              <a:rPr lang="en-US" altLang="zh-CN" dirty="0"/>
              <a:t>personalized Markov Chain): embedding users' preferences and their personalized Markov Chains</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endParaRPr lang="en-US" dirty="0"/>
          </a:p>
        </p:txBody>
      </p:sp>
      <p:sp>
        <p:nvSpPr>
          <p:cNvPr id="11" name="Slide Number Placeholder 10"/>
          <p:cNvSpPr>
            <a:spLocks noGrp="1"/>
          </p:cNvSpPr>
          <p:nvPr>
            <p:ph type="sldNum" sz="quarter" idx="12"/>
          </p:nvPr>
        </p:nvSpPr>
        <p:spPr/>
        <p:txBody>
          <a:bodyPr/>
          <a:lstStyle/>
          <a:p>
            <a:fld id="{5464E25A-A31C-450A-9772-55B85F65599C}" type="slidenum">
              <a:rPr lang="en-US" smtClean="0"/>
              <a:pPr/>
              <a:t>17</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08393" y="4159250"/>
            <a:ext cx="9665475" cy="214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199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Experiments</a:t>
            </a:r>
            <a:endParaRPr lang="en-US" dirty="0"/>
          </a:p>
        </p:txBody>
      </p:sp>
      <p:sp>
        <p:nvSpPr>
          <p:cNvPr id="3" name="Content Placeholder 2"/>
          <p:cNvSpPr>
            <a:spLocks noGrp="1"/>
          </p:cNvSpPr>
          <p:nvPr>
            <p:ph idx="1"/>
          </p:nvPr>
        </p:nvSpPr>
        <p:spPr/>
        <p:txBody>
          <a:bodyPr/>
          <a:lstStyle/>
          <a:p>
            <a:r>
              <a:rPr lang="en-US" dirty="0"/>
              <a:t>NST Across Heterogeneous Domains</a:t>
            </a:r>
          </a:p>
          <a:p>
            <a:pPr lvl="1"/>
            <a:r>
              <a:rPr lang="en-US" dirty="0"/>
              <a:t>Identify users both share check-in and online shopping behavior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00" y="3251200"/>
            <a:ext cx="6166048" cy="2044700"/>
          </a:xfrm>
          <a:prstGeom prst="rect">
            <a:avLst/>
          </a:prstGeom>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87267" y="3136900"/>
            <a:ext cx="5142707"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5464E25A-A31C-450A-9772-55B85F65599C}" type="slidenum">
              <a:rPr lang="en-US" smtClean="0"/>
              <a:t>18</a:t>
            </a:fld>
            <a:endParaRPr lang="en-US" dirty="0"/>
          </a:p>
        </p:txBody>
      </p:sp>
    </p:spTree>
    <p:extLst>
      <p:ext uri="{BB962C8B-B14F-4D97-AF65-F5344CB8AC3E}">
        <p14:creationId xmlns:p14="http://schemas.microsoft.com/office/powerpoint/2010/main" val="238267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Experiments</a:t>
            </a:r>
            <a:endParaRPr lang="en-US" dirty="0"/>
          </a:p>
        </p:txBody>
      </p:sp>
      <p:sp>
        <p:nvSpPr>
          <p:cNvPr id="3" name="Content Placeholder 2"/>
          <p:cNvSpPr>
            <a:spLocks noGrp="1"/>
          </p:cNvSpPr>
          <p:nvPr>
            <p:ph idx="1"/>
          </p:nvPr>
        </p:nvSpPr>
        <p:spPr/>
        <p:txBody>
          <a:bodyPr/>
          <a:lstStyle/>
          <a:p>
            <a:r>
              <a:rPr lang="en-US" dirty="0"/>
              <a:t>NST Across Heterogeneous Domains</a:t>
            </a:r>
          </a:p>
          <a:p>
            <a:pPr lvl="1"/>
            <a:r>
              <a:rPr lang="en-US" dirty="0" err="1"/>
              <a:t>NST@Self</a:t>
            </a:r>
            <a:r>
              <a:rPr lang="en-US" dirty="0"/>
              <a:t> inconsistent while </a:t>
            </a:r>
            <a:r>
              <a:rPr lang="en-US" dirty="0" err="1"/>
              <a:t>NST@Crowd</a:t>
            </a:r>
            <a:r>
              <a:rPr lang="en-US" dirty="0"/>
              <a:t> consistent</a:t>
            </a:r>
          </a:p>
          <a:p>
            <a:pPr lvl="2"/>
            <a:r>
              <a:rPr lang="en-US" dirty="0"/>
              <a:t>Historical movement can imply whether to recommend the most popular products in an e-business website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8178" y="3561294"/>
            <a:ext cx="5065470" cy="1885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lide Number Placeholder 10"/>
          <p:cNvSpPr>
            <a:spLocks noGrp="1"/>
          </p:cNvSpPr>
          <p:nvPr>
            <p:ph type="sldNum" sz="quarter" idx="12"/>
          </p:nvPr>
        </p:nvSpPr>
        <p:spPr/>
        <p:txBody>
          <a:bodyPr/>
          <a:lstStyle/>
          <a:p>
            <a:fld id="{5464E25A-A31C-450A-9772-55B85F65599C}" type="slidenum">
              <a:rPr lang="en-US" smtClean="0"/>
              <a:t>19</a:t>
            </a:fld>
            <a:endParaRPr lang="en-US" dirty="0"/>
          </a:p>
        </p:txBody>
      </p:sp>
    </p:spTree>
    <p:extLst>
      <p:ext uri="{BB962C8B-B14F-4D97-AF65-F5344CB8AC3E}">
        <p14:creationId xmlns:p14="http://schemas.microsoft.com/office/powerpoint/2010/main" val="242346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088" y="1469319"/>
            <a:ext cx="10817823" cy="5281105"/>
          </a:xfrm>
          <a:prstGeom prst="rect">
            <a:avLst/>
          </a:prstGeom>
        </p:spPr>
      </p:pic>
      <p:sp>
        <p:nvSpPr>
          <p:cNvPr id="2" name="Title 1"/>
          <p:cNvSpPr>
            <a:spLocks noGrp="1"/>
          </p:cNvSpPr>
          <p:nvPr>
            <p:ph type="title"/>
          </p:nvPr>
        </p:nvSpPr>
        <p:spPr/>
        <p:txBody>
          <a:bodyPr/>
          <a:lstStyle/>
          <a:p>
            <a:r>
              <a:rPr lang="en-US" dirty="0"/>
              <a:t>Personality Inference</a:t>
            </a:r>
          </a:p>
        </p:txBody>
      </p:sp>
    </p:spTree>
    <p:extLst>
      <p:ext uri="{BB962C8B-B14F-4D97-AF65-F5344CB8AC3E}">
        <p14:creationId xmlns:p14="http://schemas.microsoft.com/office/powerpoint/2010/main" val="377721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t>
            </a:r>
            <a:r>
              <a:rPr lang="en-US" dirty="0"/>
              <a:t>onsumer Impulsivity</a:t>
            </a:r>
          </a:p>
        </p:txBody>
      </p:sp>
      <p:sp>
        <p:nvSpPr>
          <p:cNvPr id="10" name="Content Placeholder 9"/>
          <p:cNvSpPr>
            <a:spLocks noGrp="1"/>
          </p:cNvSpPr>
          <p:nvPr>
            <p:ph idx="1"/>
          </p:nvPr>
        </p:nvSpPr>
        <p:spPr>
          <a:xfrm>
            <a:off x="838200" y="1825624"/>
            <a:ext cx="5715000" cy="2950585"/>
          </a:xfrm>
        </p:spPr>
        <p:txBody>
          <a:bodyPr>
            <a:normAutofit fontScale="92500" lnSpcReduction="10000"/>
          </a:bodyPr>
          <a:lstStyle/>
          <a:p>
            <a:r>
              <a:rPr lang="en-US" altLang="zh-CN" dirty="0"/>
              <a:t>For each Individual, given the stimuli perceived from social network and consumption activities, infer his consumer impulsivity.</a:t>
            </a:r>
          </a:p>
          <a:p>
            <a:r>
              <a:rPr lang="en-US" dirty="0"/>
              <a:t>Would a consumer purchase products on Amazon triggered by promotion messages or friend suggestions on Twitter or Facebook</a:t>
            </a:r>
          </a:p>
          <a:p>
            <a:pPr lvl="1"/>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0073" y="368111"/>
            <a:ext cx="5451927" cy="6489889"/>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24709" y="4776211"/>
            <a:ext cx="5721928" cy="1873972"/>
          </a:xfrm>
          <a:prstGeom prst="rect">
            <a:avLst/>
          </a:prstGeom>
        </p:spPr>
      </p:pic>
    </p:spTree>
    <p:extLst>
      <p:ext uri="{BB962C8B-B14F-4D97-AF65-F5344CB8AC3E}">
        <p14:creationId xmlns:p14="http://schemas.microsoft.com/office/powerpoint/2010/main" val="301340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7" y="204842"/>
            <a:ext cx="10772775" cy="1658198"/>
          </a:xfrm>
        </p:spPr>
        <p:txBody>
          <a:bodyPr>
            <a:normAutofit/>
          </a:bodyPr>
          <a:lstStyle/>
          <a:p>
            <a:r>
              <a:rPr lang="en-US" altLang="zh-CN" sz="4800" dirty="0"/>
              <a:t>Social Network Stimuli</a:t>
            </a:r>
            <a:endParaRPr lang="en-US" sz="4800" dirty="0"/>
          </a:p>
        </p:txBody>
      </p:sp>
      <p:sp>
        <p:nvSpPr>
          <p:cNvPr id="4" name="Content Placeholder 3"/>
          <p:cNvSpPr>
            <a:spLocks noGrp="1"/>
          </p:cNvSpPr>
          <p:nvPr>
            <p:ph idx="1"/>
          </p:nvPr>
        </p:nvSpPr>
        <p:spPr>
          <a:xfrm>
            <a:off x="676657" y="2011680"/>
            <a:ext cx="4638830" cy="3766185"/>
          </a:xfrm>
        </p:spPr>
        <p:txBody>
          <a:bodyPr>
            <a:normAutofit/>
          </a:bodyPr>
          <a:lstStyle/>
          <a:p>
            <a:pPr marL="231775" indent="-231775">
              <a:buFont typeface="Arial" panose="020B0604020202020204" pitchFamily="34" charset="0"/>
              <a:buChar char="•"/>
            </a:pPr>
            <a:r>
              <a:rPr lang="en-US" sz="2800" dirty="0"/>
              <a:t>A typical example for offline consumption</a:t>
            </a:r>
          </a:p>
          <a:p>
            <a:pPr marL="487807" lvl="1" indent="-231775">
              <a:buFont typeface="Arial" panose="020B0604020202020204" pitchFamily="34" charset="0"/>
              <a:buChar char="•"/>
            </a:pPr>
            <a:r>
              <a:rPr lang="en-US" sz="2800" dirty="0"/>
              <a:t>Check-in data (consumption activity)</a:t>
            </a:r>
          </a:p>
          <a:p>
            <a:pPr marL="487807" lvl="1" indent="-231775">
              <a:buFont typeface="Arial" panose="020B0604020202020204" pitchFamily="34" charset="0"/>
              <a:buChar char="•"/>
            </a:pPr>
            <a:r>
              <a:rPr lang="en-US" sz="2800" dirty="0"/>
              <a:t>Social networks post (stimuli resource)</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5486" y="1714400"/>
            <a:ext cx="6443340" cy="4360743"/>
          </a:xfrm>
          <a:prstGeom prst="rect">
            <a:avLst/>
          </a:prstGeom>
        </p:spPr>
      </p:pic>
    </p:spTree>
    <p:extLst>
      <p:ext uri="{BB962C8B-B14F-4D97-AF65-F5344CB8AC3E}">
        <p14:creationId xmlns:p14="http://schemas.microsoft.com/office/powerpoint/2010/main" val="283604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8342" y="116379"/>
            <a:ext cx="7561257" cy="1066799"/>
          </a:xfrm>
        </p:spPr>
        <p:txBody>
          <a:bodyPr>
            <a:normAutofit/>
          </a:bodyPr>
          <a:lstStyle/>
          <a:p>
            <a:r>
              <a:rPr lang="en-US" dirty="0"/>
              <a:t>Item Stimulus Matrix</a:t>
            </a:r>
          </a:p>
        </p:txBody>
      </p:sp>
      <p:pic>
        <p:nvPicPr>
          <p:cNvPr id="71" name="Picture 7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80487"/>
            <a:ext cx="12192000" cy="4672571"/>
          </a:xfrm>
          <a:prstGeom prst="rect">
            <a:avLst/>
          </a:prstGeom>
        </p:spPr>
      </p:pic>
    </p:spTree>
    <p:extLst>
      <p:ext uri="{BB962C8B-B14F-4D97-AF65-F5344CB8AC3E}">
        <p14:creationId xmlns:p14="http://schemas.microsoft.com/office/powerpoint/2010/main" val="753992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606" y="142085"/>
            <a:ext cx="10772775" cy="1658198"/>
          </a:xfrm>
        </p:spPr>
        <p:txBody>
          <a:bodyPr>
            <a:normAutofit/>
          </a:bodyPr>
          <a:lstStyle/>
          <a:p>
            <a:r>
              <a:rPr lang="en-US" dirty="0"/>
              <a:t>Consumer Impulsivity Model</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1241" y="1728846"/>
            <a:ext cx="5173234" cy="3917211"/>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8563" y="2053770"/>
            <a:ext cx="5154225" cy="2875643"/>
          </a:xfrm>
          <a:prstGeom prst="rect">
            <a:avLst/>
          </a:prstGeom>
        </p:spPr>
      </p:pic>
      <p:sp>
        <p:nvSpPr>
          <p:cNvPr id="7" name="TextBox 6"/>
          <p:cNvSpPr txBox="1"/>
          <p:nvPr/>
        </p:nvSpPr>
        <p:spPr>
          <a:xfrm>
            <a:off x="6383437" y="1465361"/>
            <a:ext cx="4647419" cy="461665"/>
          </a:xfrm>
          <a:prstGeom prst="rect">
            <a:avLst/>
          </a:prstGeom>
          <a:noFill/>
        </p:spPr>
        <p:txBody>
          <a:bodyPr wrap="square" rtlCol="0">
            <a:spAutoFit/>
          </a:bodyPr>
          <a:lstStyle/>
          <a:p>
            <a:r>
              <a:rPr lang="en-US" sz="2400" b="1" dirty="0">
                <a:solidFill>
                  <a:srgbClr val="FF0000"/>
                </a:solidFill>
              </a:rPr>
              <a:t>Observation generation procedure:</a:t>
            </a: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8972" y="5357417"/>
            <a:ext cx="4749120" cy="501691"/>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58972" y="6021488"/>
            <a:ext cx="5975123" cy="685025"/>
          </a:xfrm>
          <a:prstGeom prst="rect">
            <a:avLst/>
          </a:prstGeom>
        </p:spPr>
      </p:pic>
      <p:sp>
        <p:nvSpPr>
          <p:cNvPr id="10" name="Rectangle 9"/>
          <p:cNvSpPr/>
          <p:nvPr/>
        </p:nvSpPr>
        <p:spPr>
          <a:xfrm>
            <a:off x="5348514" y="5225144"/>
            <a:ext cx="6560458" cy="1568842"/>
          </a:xfrm>
          <a:prstGeom prst="rect">
            <a:avLst/>
          </a:prstGeom>
          <a:noFill/>
          <a:ln w="38100">
            <a:solidFill>
              <a:srgbClr val="E67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23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dirty="0"/>
              <a:t>Effectiveness</a:t>
            </a:r>
          </a:p>
        </p:txBody>
      </p:sp>
      <p:sp>
        <p:nvSpPr>
          <p:cNvPr id="3" name="Content Placeholder 2"/>
          <p:cNvSpPr>
            <a:spLocks noGrp="1"/>
          </p:cNvSpPr>
          <p:nvPr>
            <p:ph idx="1"/>
          </p:nvPr>
        </p:nvSpPr>
        <p:spPr>
          <a:xfrm>
            <a:off x="547471" y="1212833"/>
            <a:ext cx="7297500" cy="5456481"/>
          </a:xfrm>
        </p:spPr>
        <p:txBody>
          <a:bodyPr>
            <a:normAutofit/>
          </a:bodyPr>
          <a:lstStyle/>
          <a:p>
            <a:pPr marL="282575" indent="-282575">
              <a:buFont typeface="Arial" panose="020B0604020202020204" pitchFamily="34" charset="0"/>
              <a:buChar char="•"/>
            </a:pPr>
            <a:r>
              <a:rPr lang="en-US" dirty="0"/>
              <a:t>CIA and Survey-based Result</a:t>
            </a:r>
          </a:p>
          <a:p>
            <a:pPr marL="598932" lvl="1">
              <a:buFont typeface="Wingdings" panose="05000000000000000000" pitchFamily="2" charset="2"/>
              <a:buChar char="q"/>
            </a:pPr>
            <a:r>
              <a:rPr lang="en-US" dirty="0"/>
              <a:t>Get survey results</a:t>
            </a:r>
          </a:p>
          <a:p>
            <a:pPr marL="739775" lvl="2" indent="-282575">
              <a:buFont typeface="Arial" panose="020B0604020202020204" pitchFamily="34" charset="0"/>
              <a:buChar char="•"/>
            </a:pPr>
            <a:r>
              <a:rPr lang="en-US" dirty="0"/>
              <a:t>Online shopping data, 976 users published email address. Then send invitations, 103 returned (56 males, 47 females)</a:t>
            </a:r>
          </a:p>
          <a:p>
            <a:pPr marL="739775" lvl="2" indent="-282575">
              <a:buFont typeface="Arial" panose="020B0604020202020204" pitchFamily="34" charset="0"/>
              <a:buChar char="•"/>
            </a:pPr>
            <a:r>
              <a:rPr lang="en-US" dirty="0"/>
              <a:t>Check-in data, only 21 users have email, ignored</a:t>
            </a:r>
          </a:p>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a:p>
          <a:p>
            <a:pPr marL="282575" indent="-282575">
              <a:buFont typeface="Arial" panose="020B0604020202020204" pitchFamily="34" charset="0"/>
              <a:buChar char="•"/>
            </a:pPr>
            <a:r>
              <a:rPr lang="en-US" dirty="0"/>
              <a:t>CIA and demographics</a:t>
            </a:r>
          </a:p>
        </p:txBody>
      </p:sp>
      <p:sp>
        <p:nvSpPr>
          <p:cNvPr id="19" name="Content Placeholder 2"/>
          <p:cNvSpPr txBox="1">
            <a:spLocks/>
          </p:cNvSpPr>
          <p:nvPr/>
        </p:nvSpPr>
        <p:spPr>
          <a:xfrm>
            <a:off x="5992555" y="1203449"/>
            <a:ext cx="4294487"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11106" y="210533"/>
            <a:ext cx="3740530" cy="6028316"/>
          </a:xfrm>
          <a:prstGeom prst="rect">
            <a:avLst/>
          </a:prstGeom>
        </p:spPr>
      </p:pic>
      <p:sp>
        <p:nvSpPr>
          <p:cNvPr id="4" name="TextBox 3"/>
          <p:cNvSpPr txBox="1"/>
          <p:nvPr/>
        </p:nvSpPr>
        <p:spPr>
          <a:xfrm>
            <a:off x="9512003" y="6333983"/>
            <a:ext cx="1850571" cy="369332"/>
          </a:xfrm>
          <a:prstGeom prst="rect">
            <a:avLst/>
          </a:prstGeom>
          <a:noFill/>
        </p:spPr>
        <p:txBody>
          <a:bodyPr wrap="square" rtlCol="0">
            <a:spAutoFit/>
          </a:bodyPr>
          <a:lstStyle/>
          <a:p>
            <a:r>
              <a:rPr lang="en-US" b="1" dirty="0">
                <a:solidFill>
                  <a:srgbClr val="FF0000"/>
                </a:solidFill>
              </a:rPr>
              <a:t>Survey scale</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55846" y="2992555"/>
            <a:ext cx="4802092" cy="1544259"/>
          </a:xfrm>
          <a:prstGeom prst="rect">
            <a:avLst/>
          </a:prstGeom>
        </p:spPr>
      </p:pic>
      <p:sp>
        <p:nvSpPr>
          <p:cNvPr id="8" name="Rectangle 7"/>
          <p:cNvSpPr/>
          <p:nvPr/>
        </p:nvSpPr>
        <p:spPr>
          <a:xfrm>
            <a:off x="8236422" y="210153"/>
            <a:ext cx="3815213" cy="6493161"/>
          </a:xfrm>
          <a:prstGeom prst="rect">
            <a:avLst/>
          </a:prstGeom>
          <a:noFill/>
          <a:ln w="38100">
            <a:solidFill>
              <a:srgbClr val="E67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37481" y="5191546"/>
            <a:ext cx="2514316" cy="160351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86826" y="5345924"/>
            <a:ext cx="3586490" cy="1172725"/>
          </a:xfrm>
          <a:prstGeom prst="rect">
            <a:avLst/>
          </a:prstGeom>
        </p:spPr>
      </p:pic>
    </p:spTree>
    <p:extLst>
      <p:ext uri="{BB962C8B-B14F-4D97-AF65-F5344CB8AC3E}">
        <p14:creationId xmlns:p14="http://schemas.microsoft.com/office/powerpoint/2010/main" val="11477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471" y="1212833"/>
            <a:ext cx="7297500" cy="5456481"/>
          </a:xfrm>
        </p:spPr>
        <p:txBody>
          <a:bodyPr>
            <a:normAutofit/>
          </a:bodyPr>
          <a:lstStyle/>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3" name="Rectangle 12"/>
              <p:cNvSpPr/>
              <p:nvPr/>
            </p:nvSpPr>
            <p:spPr bwMode="auto">
              <a:xfrm flipH="1">
                <a:off x="0" y="5671210"/>
                <a:ext cx="12192000" cy="1057701"/>
              </a:xfrm>
              <a:prstGeom prst="rect">
                <a:avLst/>
              </a:prstGeom>
              <a:solidFill>
                <a:schemeClr val="accent1"/>
              </a:solidFill>
              <a:ln>
                <a:solidFill>
                  <a:schemeClr val="accent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00" tIns="45600" rIns="91200" bIns="45600" numCol="1" rtlCol="0" anchor="b" anchorCtr="0" compatLnSpc="1">
                <a:prstTxWarp prst="textNoShape">
                  <a:avLst/>
                </a:prstTxWarp>
              </a:bodyPr>
              <a:lstStyle/>
              <a:p>
                <a:pPr marL="231775" indent="-231775" defTabSz="911795" fontAlgn="base">
                  <a:spcBef>
                    <a:spcPct val="0"/>
                  </a:spcBef>
                  <a:spcAft>
                    <a:spcPct val="0"/>
                  </a:spcAft>
                  <a:buFont typeface="Arial" panose="020B0604020202020204" pitchFamily="34" charset="0"/>
                  <a:buChar char="•"/>
                </a:pPr>
                <a:r>
                  <a:rPr lang="en-US" altLang="zh-CN" sz="2000" dirty="0">
                    <a:solidFill>
                      <a:schemeClr val="bg1"/>
                    </a:solidFill>
                    <a:cs typeface="Segoe UI Light" pitchFamily="34" charset="0"/>
                  </a:rPr>
                  <a:t>Performance with parameter </a:t>
                </a:r>
                <a14:m>
                  <m:oMath xmlns:m="http://schemas.openxmlformats.org/officeDocument/2006/math">
                    <m:r>
                      <m:rPr>
                        <m:sty m:val="p"/>
                      </m:rPr>
                      <a:rPr lang="en-US" altLang="zh-CN" sz="2000" b="0" i="0" smtClean="0">
                        <a:solidFill>
                          <a:schemeClr val="bg1"/>
                        </a:solidFill>
                        <a:latin typeface="Cambria Math" panose="02040503050406030204" pitchFamily="18" charset="0"/>
                        <a:cs typeface="Segoe UI Light" pitchFamily="34" charset="0"/>
                      </a:rPr>
                      <m:t>T</m:t>
                    </m:r>
                  </m:oMath>
                </a14:m>
                <a:r>
                  <a:rPr lang="en-US" altLang="zh-CN" sz="2000" dirty="0">
                    <a:solidFill>
                      <a:schemeClr val="bg1"/>
                    </a:solidFill>
                    <a:cs typeface="Segoe UI Light" pitchFamily="34" charset="0"/>
                  </a:rPr>
                  <a:t> and </a:t>
                </a:r>
                <a14:m>
                  <m:oMath xmlns:m="http://schemas.openxmlformats.org/officeDocument/2006/math">
                    <m:r>
                      <a:rPr lang="en-US" altLang="zh-CN" sz="2000" b="0" i="1" smtClean="0">
                        <a:solidFill>
                          <a:schemeClr val="bg1"/>
                        </a:solidFill>
                        <a:latin typeface="Cambria Math" panose="02040503050406030204" pitchFamily="18" charset="0"/>
                        <a:cs typeface="Segoe UI Light" pitchFamily="34" charset="0"/>
                      </a:rPr>
                      <m:t>𝜆</m:t>
                    </m:r>
                  </m:oMath>
                </a14:m>
                <a:endParaRPr lang="en-US" altLang="zh-CN" sz="2000" b="0" dirty="0">
                  <a:solidFill>
                    <a:schemeClr val="bg1"/>
                  </a:solidFill>
                  <a:cs typeface="Segoe UI Light" pitchFamily="34" charset="0"/>
                </a:endParaRPr>
              </a:p>
              <a:p>
                <a:pPr marL="231775" indent="-231775" defTabSz="911795" fontAlgn="base">
                  <a:spcBef>
                    <a:spcPct val="0"/>
                  </a:spcBef>
                  <a:spcAft>
                    <a:spcPct val="0"/>
                  </a:spcAft>
                  <a:buFont typeface="Arial" panose="020B0604020202020204" pitchFamily="34" charset="0"/>
                  <a:buChar char="•"/>
                </a:pPr>
                <a:r>
                  <a:rPr lang="en-US" altLang="zh-CN" sz="2000" dirty="0">
                    <a:solidFill>
                      <a:schemeClr val="bg1"/>
                    </a:solidFill>
                    <a:cs typeface="Segoe UI Light" pitchFamily="34" charset="0"/>
                  </a:rPr>
                  <a:t>Our model outperforms OF, MC and CRF, because frequency, transition frequency and stimuli intensity has been captured </a:t>
                </a:r>
              </a:p>
            </p:txBody>
          </p:sp>
        </mc:Choice>
        <mc:Fallback xmlns="">
          <p:sp>
            <p:nvSpPr>
              <p:cNvPr id="13" name="Rectangle 12"/>
              <p:cNvSpPr>
                <a:spLocks noRot="1" noChangeAspect="1" noMove="1" noResize="1" noEditPoints="1" noAdjustHandles="1" noChangeArrowheads="1" noChangeShapeType="1" noTextEdit="1"/>
              </p:cNvSpPr>
              <p:nvPr/>
            </p:nvSpPr>
            <p:spPr bwMode="auto">
              <a:xfrm flipH="1">
                <a:off x="0" y="5671210"/>
                <a:ext cx="12192000" cy="1057701"/>
              </a:xfrm>
              <a:prstGeom prst="rect">
                <a:avLst/>
              </a:prstGeom>
              <a:blipFill>
                <a:blip r:embed="rId3"/>
                <a:stretch>
                  <a:fillRect l="-400" b="-9659"/>
                </a:stretch>
              </a:blipFill>
              <a:ln>
                <a:solidFill>
                  <a:schemeClr val="accent1"/>
                </a:solidFill>
                <a:headEnd type="none" w="med" len="med"/>
                <a:tailEnd type="none" w="med" len="med"/>
              </a:ln>
            </p:spPr>
            <p:txBody>
              <a:bodyPr/>
              <a:lstStyle/>
              <a:p>
                <a:r>
                  <a:rPr lang="en-US">
                    <a:noFill/>
                  </a:rPr>
                  <a:t> </a:t>
                </a:r>
              </a:p>
            </p:txBody>
          </p:sp>
        </mc:Fallback>
      </mc:AlternateContent>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35" y="20471"/>
            <a:ext cx="12012659" cy="5516078"/>
          </a:xfrm>
          <a:prstGeom prst="rect">
            <a:avLst/>
          </a:prstGeom>
        </p:spPr>
      </p:pic>
    </p:spTree>
    <p:extLst>
      <p:ext uri="{BB962C8B-B14F-4D97-AF65-F5344CB8AC3E}">
        <p14:creationId xmlns:p14="http://schemas.microsoft.com/office/powerpoint/2010/main" val="414321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a:bodyPr>
          <a:lstStyle/>
          <a:p>
            <a:r>
              <a:rPr lang="en-US" altLang="zh-CN" dirty="0"/>
              <a:t>3,162 users from a medical school</a:t>
            </a:r>
          </a:p>
          <a:p>
            <a:pPr lvl="1"/>
            <a:r>
              <a:rPr lang="en-US" altLang="zh-CN" dirty="0"/>
              <a:t>Major: nursing (524), clinical medicine (365) and pharmaceutics (342)</a:t>
            </a:r>
          </a:p>
          <a:p>
            <a:pPr lvl="1"/>
            <a:r>
              <a:rPr lang="en-US" altLang="zh-CN" dirty="0"/>
              <a:t>Region: Anhui, Zhejiang, and Jiangsu</a:t>
            </a:r>
          </a:p>
          <a:p>
            <a:pPr lvl="1"/>
            <a:r>
              <a:rPr lang="en-US" altLang="zh-CN" dirty="0"/>
              <a:t>Age: average 20.84</a:t>
            </a:r>
          </a:p>
          <a:p>
            <a:r>
              <a:rPr lang="en-US" altLang="zh-CN" dirty="0"/>
              <a:t>Test Big Five Personality with a 44-item questionnaire</a:t>
            </a:r>
          </a:p>
        </p:txBody>
      </p:sp>
    </p:spTree>
    <p:extLst>
      <p:ext uri="{BB962C8B-B14F-4D97-AF65-F5344CB8AC3E}">
        <p14:creationId xmlns:p14="http://schemas.microsoft.com/office/powerpoint/2010/main" val="190205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Correlation between Term and Personality</a:t>
            </a:r>
            <a:endParaRPr lang="en-US" dirty="0"/>
          </a:p>
        </p:txBody>
      </p:sp>
      <p:graphicFrame>
        <p:nvGraphicFramePr>
          <p:cNvPr id="4" name="Table 3"/>
          <p:cNvGraphicFramePr>
            <a:graphicFrameLocks noGrp="1"/>
          </p:cNvGraphicFramePr>
          <p:nvPr>
            <p:extLst/>
          </p:nvPr>
        </p:nvGraphicFramePr>
        <p:xfrm>
          <a:off x="455452" y="1962657"/>
          <a:ext cx="11145386" cy="4335329"/>
        </p:xfrm>
        <a:graphic>
          <a:graphicData uri="http://schemas.openxmlformats.org/drawingml/2006/table">
            <a:tbl>
              <a:tblPr firstRow="1" bandRow="1">
                <a:tableStyleId>{5C22544A-7EE6-4342-B048-85BDC9FD1C3A}</a:tableStyleId>
              </a:tblPr>
              <a:tblGrid>
                <a:gridCol w="613591">
                  <a:extLst>
                    <a:ext uri="{9D8B030D-6E8A-4147-A177-3AD203B41FA5}">
                      <a16:colId xmlns:a16="http://schemas.microsoft.com/office/drawing/2014/main" val="3340378089"/>
                    </a:ext>
                  </a:extLst>
                </a:gridCol>
                <a:gridCol w="2035239">
                  <a:extLst>
                    <a:ext uri="{9D8B030D-6E8A-4147-A177-3AD203B41FA5}">
                      <a16:colId xmlns:a16="http://schemas.microsoft.com/office/drawing/2014/main" val="3324127053"/>
                    </a:ext>
                  </a:extLst>
                </a:gridCol>
                <a:gridCol w="2014083">
                  <a:extLst>
                    <a:ext uri="{9D8B030D-6E8A-4147-A177-3AD203B41FA5}">
                      <a16:colId xmlns:a16="http://schemas.microsoft.com/office/drawing/2014/main" val="1823269327"/>
                    </a:ext>
                  </a:extLst>
                </a:gridCol>
                <a:gridCol w="2073320">
                  <a:extLst>
                    <a:ext uri="{9D8B030D-6E8A-4147-A177-3AD203B41FA5}">
                      <a16:colId xmlns:a16="http://schemas.microsoft.com/office/drawing/2014/main" val="3657404730"/>
                    </a:ext>
                  </a:extLst>
                </a:gridCol>
                <a:gridCol w="2114135">
                  <a:extLst>
                    <a:ext uri="{9D8B030D-6E8A-4147-A177-3AD203B41FA5}">
                      <a16:colId xmlns:a16="http://schemas.microsoft.com/office/drawing/2014/main" val="2749033607"/>
                    </a:ext>
                  </a:extLst>
                </a:gridCol>
                <a:gridCol w="2295018">
                  <a:extLst>
                    <a:ext uri="{9D8B030D-6E8A-4147-A177-3AD203B41FA5}">
                      <a16:colId xmlns:a16="http://schemas.microsoft.com/office/drawing/2014/main" val="853690854"/>
                    </a:ext>
                  </a:extLst>
                </a:gridCol>
              </a:tblGrid>
              <a:tr h="628239">
                <a:tc>
                  <a:txBody>
                    <a:bodyPr/>
                    <a:lstStyle/>
                    <a:p>
                      <a:endParaRPr lang="en-US" dirty="0"/>
                    </a:p>
                  </a:txBody>
                  <a:tcPr/>
                </a:tc>
                <a:tc>
                  <a:txBody>
                    <a:bodyPr/>
                    <a:lstStyle/>
                    <a:p>
                      <a:pPr algn="ctr"/>
                      <a:r>
                        <a:rPr lang="en-US" dirty="0"/>
                        <a:t>Extraversion</a:t>
                      </a:r>
                    </a:p>
                  </a:txBody>
                  <a:tcPr anchor="ctr"/>
                </a:tc>
                <a:tc>
                  <a:txBody>
                    <a:bodyPr/>
                    <a:lstStyle/>
                    <a:p>
                      <a:pPr algn="ctr"/>
                      <a:r>
                        <a:rPr lang="en-US" sz="1800" b="1" kern="1200" dirty="0">
                          <a:solidFill>
                            <a:schemeClr val="lt1"/>
                          </a:solidFill>
                          <a:latin typeface="+mn-lt"/>
                          <a:ea typeface="+mn-ea"/>
                          <a:cs typeface="+mn-cs"/>
                        </a:rPr>
                        <a:t>Agreeableness</a:t>
                      </a:r>
                    </a:p>
                  </a:txBody>
                  <a:tcPr anchor="ctr"/>
                </a:tc>
                <a:tc>
                  <a:txBody>
                    <a:bodyPr/>
                    <a:lstStyle/>
                    <a:p>
                      <a:pPr algn="ctr"/>
                      <a:r>
                        <a:rPr lang="x-none" dirty="0"/>
                        <a:t>Neuroticism</a:t>
                      </a:r>
                      <a:endParaRPr lang="en-US" dirty="0"/>
                    </a:p>
                  </a:txBody>
                  <a:tcPr anchor="ctr"/>
                </a:tc>
                <a:tc>
                  <a:txBody>
                    <a:bodyPr/>
                    <a:lstStyle/>
                    <a:p>
                      <a:pPr algn="ctr"/>
                      <a:r>
                        <a:rPr lang="x-none" dirty="0"/>
                        <a:t>Conscientiousness</a:t>
                      </a:r>
                      <a:endParaRPr lang="en-US" dirty="0"/>
                    </a:p>
                  </a:txBody>
                  <a:tcPr anchor="ctr"/>
                </a:tc>
                <a:tc>
                  <a:txBody>
                    <a:bodyPr/>
                    <a:lstStyle/>
                    <a:p>
                      <a:pPr algn="ctr"/>
                      <a:r>
                        <a:rPr lang="en-US" dirty="0"/>
                        <a:t>Openness</a:t>
                      </a:r>
                    </a:p>
                  </a:txBody>
                  <a:tcPr anchor="ctr"/>
                </a:tc>
                <a:extLst>
                  <a:ext uri="{0D108BD9-81ED-4DB2-BD59-A6C34878D82A}">
                    <a16:rowId xmlns:a16="http://schemas.microsoft.com/office/drawing/2014/main" val="1825991260"/>
                  </a:ext>
                </a:extLst>
              </a:tr>
              <a:tr h="1853545">
                <a:tc>
                  <a:txBody>
                    <a:bodyPr/>
                    <a:lstStyle/>
                    <a:p>
                      <a:pPr algn="ctr"/>
                      <a:r>
                        <a:rPr lang="en-US" dirty="0"/>
                        <a:t>Positive</a:t>
                      </a:r>
                    </a:p>
                  </a:txBody>
                  <a:tcPr vert="vert270"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68196724"/>
                  </a:ext>
                </a:extLst>
              </a:tr>
              <a:tr h="18535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Negative</a:t>
                      </a:r>
                    </a:p>
                  </a:txBody>
                  <a:tcPr vert="vert270" anchor="ct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3509877"/>
                  </a:ext>
                </a:extLst>
              </a:tr>
            </a:tbl>
          </a:graphicData>
        </a:graphic>
      </p:graphicFrame>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4953" y="2633719"/>
            <a:ext cx="1832817" cy="171434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6328" y="4487374"/>
            <a:ext cx="1832817" cy="175023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96245" y="2633720"/>
            <a:ext cx="1816695" cy="1714346"/>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04871" y="4487374"/>
            <a:ext cx="1816695" cy="1750229"/>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34545" y="2633719"/>
            <a:ext cx="1836798" cy="1714346"/>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51796" y="4487374"/>
            <a:ext cx="1828173" cy="1750229"/>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0194" y="2643789"/>
            <a:ext cx="1892502" cy="1704276"/>
          </a:xfrm>
          <a:prstGeom prst="rect">
            <a:avLst/>
          </a:prstGeom>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10194" y="4487374"/>
            <a:ext cx="1892503" cy="1723655"/>
          </a:xfrm>
          <a:prstGeom prst="rect">
            <a:avLst/>
          </a:prstGeom>
        </p:spPr>
      </p:pic>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446025" y="2643789"/>
            <a:ext cx="1981045" cy="1704276"/>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4649" y="4487374"/>
            <a:ext cx="1981044" cy="1723655"/>
          </a:xfrm>
          <a:prstGeom prst="rect">
            <a:avLst/>
          </a:prstGeom>
        </p:spPr>
      </p:pic>
    </p:spTree>
    <p:extLst>
      <p:ext uri="{BB962C8B-B14F-4D97-AF65-F5344CB8AC3E}">
        <p14:creationId xmlns:p14="http://schemas.microsoft.com/office/powerpoint/2010/main" val="265423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Tweets</a:t>
            </a:r>
          </a:p>
        </p:txBody>
      </p:sp>
      <p:sp>
        <p:nvSpPr>
          <p:cNvPr id="3" name="Content Placeholder 2"/>
          <p:cNvSpPr>
            <a:spLocks noGrp="1"/>
          </p:cNvSpPr>
          <p:nvPr>
            <p:ph idx="1"/>
          </p:nvPr>
        </p:nvSpPr>
        <p:spPr>
          <a:xfrm>
            <a:off x="838200" y="1825625"/>
            <a:ext cx="6549190" cy="5032375"/>
          </a:xfrm>
        </p:spPr>
        <p:txBody>
          <a:bodyPr>
            <a:normAutofit/>
          </a:bodyPr>
          <a:lstStyle/>
          <a:p>
            <a:r>
              <a:rPr lang="en-US" altLang="zh-CN" dirty="0"/>
              <a:t>LIWC mapping</a:t>
            </a:r>
          </a:p>
          <a:p>
            <a:pPr lvl="1"/>
            <a:r>
              <a:rPr lang="en-US" dirty="0"/>
              <a:t>LIWC is a dictionary which maps words to semantic categories (64 categories which a hierarchical structure)</a:t>
            </a:r>
          </a:p>
          <a:p>
            <a:r>
              <a:rPr lang="en-US" altLang="zh-CN" dirty="0"/>
              <a:t>Paragraph embedding</a:t>
            </a:r>
          </a:p>
          <a:p>
            <a:pPr lvl="1"/>
            <a:r>
              <a:rPr lang="en-US" altLang="zh-CN" dirty="0"/>
              <a:t>All tweets of a user form a doc</a:t>
            </a:r>
          </a:p>
          <a:p>
            <a:pPr lvl="1"/>
            <a:r>
              <a:rPr lang="en-US" dirty="0"/>
              <a:t>Embed each doc to a vector by considering the context and semantics of words </a:t>
            </a:r>
          </a:p>
        </p:txBody>
      </p:sp>
      <p:graphicFrame>
        <p:nvGraphicFramePr>
          <p:cNvPr id="8" name="Table 7"/>
          <p:cNvGraphicFramePr>
            <a:graphicFrameLocks noGrp="1"/>
          </p:cNvGraphicFramePr>
          <p:nvPr>
            <p:extLst/>
          </p:nvPr>
        </p:nvGraphicFramePr>
        <p:xfrm>
          <a:off x="7502723" y="1529897"/>
          <a:ext cx="4244197" cy="4079240"/>
        </p:xfrm>
        <a:graphic>
          <a:graphicData uri="http://schemas.openxmlformats.org/drawingml/2006/table">
            <a:tbl>
              <a:tblPr firstRow="1" bandRow="1">
                <a:tableStyleId>{5C22544A-7EE6-4342-B048-85BDC9FD1C3A}</a:tableStyleId>
              </a:tblPr>
              <a:tblGrid>
                <a:gridCol w="2372265">
                  <a:extLst>
                    <a:ext uri="{9D8B030D-6E8A-4147-A177-3AD203B41FA5}">
                      <a16:colId xmlns:a16="http://schemas.microsoft.com/office/drawing/2014/main" val="1781066511"/>
                    </a:ext>
                  </a:extLst>
                </a:gridCol>
                <a:gridCol w="1871932">
                  <a:extLst>
                    <a:ext uri="{9D8B030D-6E8A-4147-A177-3AD203B41FA5}">
                      <a16:colId xmlns:a16="http://schemas.microsoft.com/office/drawing/2014/main" val="2563601929"/>
                    </a:ext>
                  </a:extLst>
                </a:gridCol>
              </a:tblGrid>
              <a:tr h="370840">
                <a:tc>
                  <a:txBody>
                    <a:bodyPr/>
                    <a:lstStyle/>
                    <a:p>
                      <a:pPr algn="ctr"/>
                      <a:r>
                        <a:rPr lang="en-US" dirty="0"/>
                        <a:t>Category</a:t>
                      </a:r>
                    </a:p>
                  </a:txBody>
                  <a:tcPr/>
                </a:tc>
                <a:tc>
                  <a:txBody>
                    <a:bodyPr/>
                    <a:lstStyle/>
                    <a:p>
                      <a:pPr algn="ctr"/>
                      <a:r>
                        <a:rPr lang="en-US" dirty="0"/>
                        <a:t>Example</a:t>
                      </a:r>
                    </a:p>
                  </a:txBody>
                  <a:tcPr/>
                </a:tc>
                <a:extLst>
                  <a:ext uri="{0D108BD9-81ED-4DB2-BD59-A6C34878D82A}">
                    <a16:rowId xmlns:a16="http://schemas.microsoft.com/office/drawing/2014/main" val="2699706919"/>
                  </a:ext>
                </a:extLst>
              </a:tr>
              <a:tr h="370840">
                <a:tc>
                  <a:txBody>
                    <a:bodyPr/>
                    <a:lstStyle/>
                    <a:p>
                      <a:r>
                        <a:rPr lang="en-US" dirty="0"/>
                        <a:t>Affective processes</a:t>
                      </a:r>
                    </a:p>
                  </a:txBody>
                  <a:tcPr/>
                </a:tc>
                <a:tc>
                  <a:txBody>
                    <a:bodyPr/>
                    <a:lstStyle/>
                    <a:p>
                      <a:r>
                        <a:rPr lang="zh-CN" altLang="en-US" dirty="0"/>
                        <a:t>高兴</a:t>
                      </a:r>
                      <a:r>
                        <a:rPr lang="en-US" dirty="0"/>
                        <a:t>, </a:t>
                      </a:r>
                      <a:r>
                        <a:rPr lang="zh-CN" altLang="en-US" dirty="0"/>
                        <a:t>流泪</a:t>
                      </a:r>
                      <a:r>
                        <a:rPr lang="en-US" dirty="0"/>
                        <a:t> </a:t>
                      </a:r>
                    </a:p>
                  </a:txBody>
                  <a:tcPr/>
                </a:tc>
                <a:extLst>
                  <a:ext uri="{0D108BD9-81ED-4DB2-BD59-A6C34878D82A}">
                    <a16:rowId xmlns:a16="http://schemas.microsoft.com/office/drawing/2014/main" val="1820571246"/>
                  </a:ext>
                </a:extLst>
              </a:tr>
              <a:tr h="370840">
                <a:tc>
                  <a:txBody>
                    <a:bodyPr/>
                    <a:lstStyle/>
                    <a:p>
                      <a:r>
                        <a:rPr lang="en-US" dirty="0"/>
                        <a:t>    Positive emotion</a:t>
                      </a:r>
                    </a:p>
                  </a:txBody>
                  <a:tcPr/>
                </a:tc>
                <a:tc>
                  <a:txBody>
                    <a:bodyPr/>
                    <a:lstStyle/>
                    <a:p>
                      <a:r>
                        <a:rPr lang="zh-CN" altLang="en-US" dirty="0"/>
                        <a:t>爱</a:t>
                      </a:r>
                      <a:r>
                        <a:rPr lang="en-US" dirty="0"/>
                        <a:t>, </a:t>
                      </a:r>
                      <a:r>
                        <a:rPr lang="zh-CN" altLang="en-US" dirty="0"/>
                        <a:t>不错</a:t>
                      </a:r>
                      <a:r>
                        <a:rPr lang="en-US" dirty="0"/>
                        <a:t>, </a:t>
                      </a:r>
                      <a:r>
                        <a:rPr lang="zh-CN" altLang="en-US" dirty="0"/>
                        <a:t>甜蜜</a:t>
                      </a:r>
                      <a:r>
                        <a:rPr lang="en-US" dirty="0"/>
                        <a:t> </a:t>
                      </a:r>
                    </a:p>
                  </a:txBody>
                  <a:tcPr/>
                </a:tc>
                <a:extLst>
                  <a:ext uri="{0D108BD9-81ED-4DB2-BD59-A6C34878D82A}">
                    <a16:rowId xmlns:a16="http://schemas.microsoft.com/office/drawing/2014/main" val="1417802800"/>
                  </a:ext>
                </a:extLst>
              </a:tr>
              <a:tr h="370840">
                <a:tc>
                  <a:txBody>
                    <a:bodyPr/>
                    <a:lstStyle/>
                    <a:p>
                      <a:r>
                        <a:rPr lang="en-US" dirty="0"/>
                        <a:t>    Negative emotion</a:t>
                      </a:r>
                    </a:p>
                  </a:txBody>
                  <a:tcPr/>
                </a:tc>
                <a:tc>
                  <a:txBody>
                    <a:bodyPr/>
                    <a:lstStyle/>
                    <a:p>
                      <a:r>
                        <a:rPr lang="zh-CN" altLang="en-US" dirty="0"/>
                        <a:t>悲哀</a:t>
                      </a:r>
                      <a:r>
                        <a:rPr lang="en-US" altLang="zh-CN" dirty="0"/>
                        <a:t>,</a:t>
                      </a:r>
                      <a:r>
                        <a:rPr lang="zh-CN" altLang="en-US" dirty="0"/>
                        <a:t>愁</a:t>
                      </a:r>
                      <a:endParaRPr lang="en-US" dirty="0"/>
                    </a:p>
                  </a:txBody>
                  <a:tcPr/>
                </a:tc>
                <a:extLst>
                  <a:ext uri="{0D108BD9-81ED-4DB2-BD59-A6C34878D82A}">
                    <a16:rowId xmlns:a16="http://schemas.microsoft.com/office/drawing/2014/main" val="345389740"/>
                  </a:ext>
                </a:extLst>
              </a:tr>
              <a:tr h="370840">
                <a:tc>
                  <a:txBody>
                    <a:bodyPr/>
                    <a:lstStyle/>
                    <a:p>
                      <a:r>
                        <a:rPr lang="en-US" dirty="0"/>
                        <a:t>        Anxiety</a:t>
                      </a:r>
                    </a:p>
                  </a:txBody>
                  <a:tcPr/>
                </a:tc>
                <a:tc>
                  <a:txBody>
                    <a:bodyPr/>
                    <a:lstStyle/>
                    <a:p>
                      <a:r>
                        <a:rPr lang="zh-CN" altLang="en-US" dirty="0"/>
                        <a:t>担忧</a:t>
                      </a:r>
                      <a:r>
                        <a:rPr lang="en-US" altLang="zh-CN" dirty="0"/>
                        <a:t>,</a:t>
                      </a:r>
                      <a:r>
                        <a:rPr lang="zh-CN" altLang="en-US" dirty="0"/>
                        <a:t>害怕</a:t>
                      </a:r>
                      <a:endParaRPr lang="en-US" dirty="0"/>
                    </a:p>
                  </a:txBody>
                  <a:tcPr/>
                </a:tc>
                <a:extLst>
                  <a:ext uri="{0D108BD9-81ED-4DB2-BD59-A6C34878D82A}">
                    <a16:rowId xmlns:a16="http://schemas.microsoft.com/office/drawing/2014/main" val="2439729806"/>
                  </a:ext>
                </a:extLst>
              </a:tr>
              <a:tr h="370840">
                <a:tc>
                  <a:txBody>
                    <a:bodyPr/>
                    <a:lstStyle/>
                    <a:p>
                      <a:r>
                        <a:rPr lang="en-US" dirty="0"/>
                        <a:t>        Anger</a:t>
                      </a:r>
                    </a:p>
                  </a:txBody>
                  <a:tcPr/>
                </a:tc>
                <a:tc>
                  <a:txBody>
                    <a:bodyPr/>
                    <a:lstStyle/>
                    <a:p>
                      <a:r>
                        <a:rPr lang="zh-CN" altLang="en-US" dirty="0"/>
                        <a:t>杀</a:t>
                      </a:r>
                      <a:r>
                        <a:rPr lang="en-US" altLang="zh-CN" dirty="0"/>
                        <a:t>,</a:t>
                      </a:r>
                      <a:r>
                        <a:rPr lang="zh-CN" altLang="en-US" dirty="0"/>
                        <a:t>恼怒</a:t>
                      </a:r>
                      <a:endParaRPr lang="en-US" dirty="0"/>
                    </a:p>
                  </a:txBody>
                  <a:tcPr/>
                </a:tc>
                <a:extLst>
                  <a:ext uri="{0D108BD9-81ED-4DB2-BD59-A6C34878D82A}">
                    <a16:rowId xmlns:a16="http://schemas.microsoft.com/office/drawing/2014/main" val="4110660488"/>
                  </a:ext>
                </a:extLst>
              </a:tr>
              <a:tr h="370840">
                <a:tc>
                  <a:txBody>
                    <a:bodyPr/>
                    <a:lstStyle/>
                    <a:p>
                      <a:r>
                        <a:rPr lang="en-US" dirty="0"/>
                        <a:t>        Sadness</a:t>
                      </a:r>
                    </a:p>
                  </a:txBody>
                  <a:tcPr/>
                </a:tc>
                <a:tc>
                  <a:txBody>
                    <a:bodyPr/>
                    <a:lstStyle/>
                    <a:p>
                      <a:r>
                        <a:rPr lang="zh-CN" altLang="en-US" dirty="0"/>
                        <a:t>寂寞</a:t>
                      </a:r>
                      <a:r>
                        <a:rPr lang="en-US" altLang="zh-CN" dirty="0"/>
                        <a:t>,</a:t>
                      </a:r>
                      <a:r>
                        <a:rPr lang="zh-CN" altLang="en-US" dirty="0"/>
                        <a:t>后悔</a:t>
                      </a:r>
                      <a:endParaRPr lang="en-US" dirty="0"/>
                    </a:p>
                  </a:txBody>
                  <a:tcPr/>
                </a:tc>
                <a:extLst>
                  <a:ext uri="{0D108BD9-81ED-4DB2-BD59-A6C34878D82A}">
                    <a16:rowId xmlns:a16="http://schemas.microsoft.com/office/drawing/2014/main" val="3254235357"/>
                  </a:ext>
                </a:extLst>
              </a:tr>
              <a:tr h="370840">
                <a:tc>
                  <a:txBody>
                    <a:bodyPr/>
                    <a:lstStyle/>
                    <a:p>
                      <a:r>
                        <a:rPr lang="en-US" dirty="0"/>
                        <a:t>Social processes</a:t>
                      </a:r>
                    </a:p>
                  </a:txBody>
                  <a:tcPr/>
                </a:tc>
                <a:tc>
                  <a:txBody>
                    <a:bodyPr/>
                    <a:lstStyle/>
                    <a:p>
                      <a:r>
                        <a:rPr lang="zh-CN" altLang="en-US" dirty="0"/>
                        <a:t>他们</a:t>
                      </a:r>
                      <a:r>
                        <a:rPr lang="en-US" altLang="zh-CN" dirty="0"/>
                        <a:t>,</a:t>
                      </a:r>
                      <a:r>
                        <a:rPr lang="zh-CN" altLang="en-US" dirty="0"/>
                        <a:t>兄弟</a:t>
                      </a:r>
                      <a:r>
                        <a:rPr lang="en-US" altLang="zh-CN" dirty="0"/>
                        <a:t>,</a:t>
                      </a:r>
                      <a:r>
                        <a:rPr lang="zh-CN" altLang="en-US" dirty="0"/>
                        <a:t>谈论</a:t>
                      </a:r>
                      <a:endParaRPr lang="en-US" dirty="0"/>
                    </a:p>
                  </a:txBody>
                  <a:tcPr/>
                </a:tc>
                <a:extLst>
                  <a:ext uri="{0D108BD9-81ED-4DB2-BD59-A6C34878D82A}">
                    <a16:rowId xmlns:a16="http://schemas.microsoft.com/office/drawing/2014/main" val="1808511037"/>
                  </a:ext>
                </a:extLst>
              </a:tr>
              <a:tr h="370840">
                <a:tc>
                  <a:txBody>
                    <a:bodyPr/>
                    <a:lstStyle/>
                    <a:p>
                      <a:r>
                        <a:rPr lang="en-US" dirty="0"/>
                        <a:t>    Family</a:t>
                      </a:r>
                    </a:p>
                  </a:txBody>
                  <a:tcPr/>
                </a:tc>
                <a:tc>
                  <a:txBody>
                    <a:bodyPr/>
                    <a:lstStyle/>
                    <a:p>
                      <a:r>
                        <a:rPr lang="zh-CN" altLang="en-US" dirty="0"/>
                        <a:t>爸</a:t>
                      </a:r>
                      <a:r>
                        <a:rPr lang="en-US" altLang="zh-CN" dirty="0"/>
                        <a:t>,</a:t>
                      </a:r>
                      <a:r>
                        <a:rPr lang="zh-CN" altLang="en-US" dirty="0"/>
                        <a:t>姐妹</a:t>
                      </a:r>
                      <a:r>
                        <a:rPr lang="en-US" altLang="zh-CN" dirty="0"/>
                        <a:t>,</a:t>
                      </a:r>
                      <a:r>
                        <a:rPr lang="en-US" dirty="0"/>
                        <a:t> </a:t>
                      </a:r>
                      <a:r>
                        <a:rPr lang="zh-CN" altLang="en-US" dirty="0"/>
                        <a:t>一家人</a:t>
                      </a:r>
                      <a:endParaRPr lang="en-US" dirty="0"/>
                    </a:p>
                  </a:txBody>
                  <a:tcPr/>
                </a:tc>
                <a:extLst>
                  <a:ext uri="{0D108BD9-81ED-4DB2-BD59-A6C34878D82A}">
                    <a16:rowId xmlns:a16="http://schemas.microsoft.com/office/drawing/2014/main" val="3525528426"/>
                  </a:ext>
                </a:extLst>
              </a:tr>
              <a:tr h="370840">
                <a:tc>
                  <a:txBody>
                    <a:bodyPr/>
                    <a:lstStyle/>
                    <a:p>
                      <a:r>
                        <a:rPr lang="en-US" dirty="0"/>
                        <a:t>    Friends</a:t>
                      </a:r>
                    </a:p>
                  </a:txBody>
                  <a:tcPr/>
                </a:tc>
                <a:tc>
                  <a:txBody>
                    <a:bodyPr/>
                    <a:lstStyle/>
                    <a:p>
                      <a:r>
                        <a:rPr lang="zh-CN" altLang="en-US" dirty="0"/>
                        <a:t>哥们儿</a:t>
                      </a:r>
                      <a:r>
                        <a:rPr lang="en-US" altLang="zh-CN" dirty="0"/>
                        <a:t>,</a:t>
                      </a:r>
                      <a:r>
                        <a:rPr lang="zh-CN" altLang="en-US" dirty="0"/>
                        <a:t>邻居</a:t>
                      </a:r>
                      <a:endParaRPr lang="en-US" dirty="0"/>
                    </a:p>
                  </a:txBody>
                  <a:tcPr/>
                </a:tc>
                <a:extLst>
                  <a:ext uri="{0D108BD9-81ED-4DB2-BD59-A6C34878D82A}">
                    <a16:rowId xmlns:a16="http://schemas.microsoft.com/office/drawing/2014/main" val="3580130538"/>
                  </a:ext>
                </a:extLst>
              </a:tr>
              <a:tr h="370840">
                <a:tc>
                  <a:txBody>
                    <a:bodyPr/>
                    <a:lstStyle/>
                    <a:p>
                      <a:r>
                        <a:rPr lang="en-US" dirty="0"/>
                        <a:t>    Female references </a:t>
                      </a:r>
                    </a:p>
                  </a:txBody>
                  <a:tcPr/>
                </a:tc>
                <a:tc>
                  <a:txBody>
                    <a:bodyPr/>
                    <a:lstStyle/>
                    <a:p>
                      <a:r>
                        <a:rPr lang="zh-CN" altLang="en-US" dirty="0"/>
                        <a:t>女孩儿，她</a:t>
                      </a:r>
                      <a:endParaRPr lang="en-US" dirty="0"/>
                    </a:p>
                  </a:txBody>
                  <a:tcPr/>
                </a:tc>
                <a:extLst>
                  <a:ext uri="{0D108BD9-81ED-4DB2-BD59-A6C34878D82A}">
                    <a16:rowId xmlns:a16="http://schemas.microsoft.com/office/drawing/2014/main" val="1717322813"/>
                  </a:ext>
                </a:extLst>
              </a:tr>
            </a:tbl>
          </a:graphicData>
        </a:graphic>
      </p:graphicFrame>
      <p:sp>
        <p:nvSpPr>
          <p:cNvPr id="5" name="Rectangle 4"/>
          <p:cNvSpPr/>
          <p:nvPr/>
        </p:nvSpPr>
        <p:spPr>
          <a:xfrm>
            <a:off x="8469034" y="5759921"/>
            <a:ext cx="2884766" cy="369332"/>
          </a:xfrm>
          <a:prstGeom prst="rect">
            <a:avLst/>
          </a:prstGeom>
        </p:spPr>
        <p:txBody>
          <a:bodyPr wrap="square">
            <a:spAutoFit/>
          </a:bodyPr>
          <a:lstStyle/>
          <a:p>
            <a:pPr algn="ctr"/>
            <a:r>
              <a:rPr lang="en-US" b="0" i="0" dirty="0" err="1">
                <a:solidFill>
                  <a:srgbClr val="00B0F0"/>
                </a:solidFill>
                <a:effectLst/>
                <a:latin typeface="Helvetica" panose="020B0604020202020204" pitchFamily="34" charset="0"/>
              </a:rPr>
              <a:t>TextMind</a:t>
            </a:r>
            <a:r>
              <a:rPr lang="en-US" b="0" i="0" dirty="0">
                <a:solidFill>
                  <a:srgbClr val="00B0F0"/>
                </a:solidFill>
                <a:effectLst/>
                <a:latin typeface="Helvetica" panose="020B0604020202020204" pitchFamily="34" charset="0"/>
              </a:rPr>
              <a:t> (Chinese LIWC)</a:t>
            </a:r>
            <a:endParaRPr lang="en-US" dirty="0">
              <a:solidFill>
                <a:srgbClr val="00B0F0"/>
              </a:solidFill>
            </a:endParaRPr>
          </a:p>
        </p:txBody>
      </p:sp>
    </p:spTree>
    <p:extLst>
      <p:ext uri="{BB962C8B-B14F-4D97-AF65-F5344CB8AC3E}">
        <p14:creationId xmlns:p14="http://schemas.microsoft.com/office/powerpoint/2010/main" val="22521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838200" y="1825625"/>
            <a:ext cx="4876800" cy="4351338"/>
          </a:xfrm>
        </p:spPr>
        <p:txBody>
          <a:bodyPr/>
          <a:lstStyle/>
          <a:p>
            <a:r>
              <a:rPr lang="en-US" altLang="zh-CN" dirty="0"/>
              <a:t>Pre-trained CNN model on ImageNet</a:t>
            </a:r>
          </a:p>
          <a:p>
            <a:r>
              <a:rPr lang="en-US" altLang="zh-CN" dirty="0"/>
              <a:t>Map each avatar to a 256-dimension embedding vector</a:t>
            </a:r>
          </a:p>
          <a:p>
            <a:r>
              <a:rPr lang="en-US" altLang="zh-CN" dirty="0"/>
              <a:t>Group all images into 2000 categories, each avatar belong to the nearest category</a:t>
            </a:r>
          </a:p>
        </p:txBody>
      </p:sp>
      <p:grpSp>
        <p:nvGrpSpPr>
          <p:cNvPr id="4" name="Group 4"/>
          <p:cNvGrpSpPr>
            <a:grpSpLocks noChangeAspect="1"/>
          </p:cNvGrpSpPr>
          <p:nvPr/>
        </p:nvGrpSpPr>
        <p:grpSpPr bwMode="auto">
          <a:xfrm>
            <a:off x="6137275" y="1300163"/>
            <a:ext cx="5694363" cy="4984750"/>
            <a:chOff x="3866" y="819"/>
            <a:chExt cx="3587" cy="3140"/>
          </a:xfrm>
        </p:grpSpPr>
        <p:sp>
          <p:nvSpPr>
            <p:cNvPr id="6" name="AutoShape 3"/>
            <p:cNvSpPr>
              <a:spLocks noChangeAspect="1" noChangeArrowheads="1" noTextEdit="1"/>
            </p:cNvSpPr>
            <p:nvPr/>
          </p:nvSpPr>
          <p:spPr bwMode="auto">
            <a:xfrm>
              <a:off x="3866" y="819"/>
              <a:ext cx="3587" cy="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5" y="828"/>
              <a:ext cx="2461" cy="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6713" y="1051"/>
              <a:ext cx="41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Calibri" panose="020F0502020204030204" pitchFamily="34" charset="0"/>
                </a:rPr>
                <a:t>Selfie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a:spLocks noChangeArrowheads="1"/>
            </p:cNvSpPr>
            <p:nvPr/>
          </p:nvSpPr>
          <p:spPr bwMode="auto">
            <a:xfrm>
              <a:off x="6763" y="105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6580" y="1674"/>
              <a:ext cx="67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Calibri" panose="020F0502020204030204" pitchFamily="34" charset="0"/>
                </a:rPr>
                <a:t>Daily Life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6481" y="22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a:spLocks noChangeArrowheads="1"/>
            </p:cNvSpPr>
            <p:nvPr/>
          </p:nvSpPr>
          <p:spPr bwMode="auto">
            <a:xfrm>
              <a:off x="6524" y="2275"/>
              <a:ext cx="79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Calibri" panose="020F0502020204030204" pitchFamily="34" charset="0"/>
                </a:rPr>
                <a:t>Landscape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a:spLocks noChangeArrowheads="1"/>
            </p:cNvSpPr>
            <p:nvPr/>
          </p:nvSpPr>
          <p:spPr bwMode="auto">
            <a:xfrm>
              <a:off x="6656" y="2875"/>
              <a:ext cx="5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Calibri" panose="020F0502020204030204" pitchFamily="34" charset="0"/>
                </a:rPr>
                <a:t>Animal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4"/>
            <p:cNvSpPr>
              <a:spLocks noChangeArrowheads="1"/>
            </p:cNvSpPr>
            <p:nvPr/>
          </p:nvSpPr>
          <p:spPr bwMode="auto">
            <a:xfrm>
              <a:off x="6616" y="3528"/>
              <a:ext cx="60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300" b="0" i="0" u="none" strike="noStrike" cap="none" normalizeH="0" baseline="0" dirty="0">
                  <a:ln>
                    <a:noFill/>
                  </a:ln>
                  <a:solidFill>
                    <a:srgbClr val="000000"/>
                  </a:solidFill>
                  <a:effectLst/>
                  <a:latin typeface="Calibri" panose="020F0502020204030204" pitchFamily="34" charset="0"/>
                </a:rPr>
                <a:t>C</a:t>
              </a:r>
              <a:r>
                <a:rPr kumimoji="0" lang="en-US" altLang="en-US" sz="2300" b="0" i="0" u="none" strike="noStrike" cap="none" normalizeH="0" baseline="0" dirty="0">
                  <a:ln>
                    <a:noFill/>
                  </a:ln>
                  <a:solidFill>
                    <a:srgbClr val="000000"/>
                  </a:solidFill>
                  <a:effectLst/>
                  <a:latin typeface="Calibri" panose="020F0502020204030204" pitchFamily="34" charset="0"/>
                </a:rPr>
                <a:t>artoon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26306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Correlation between Avatar and Personality</a:t>
            </a:r>
            <a:endParaRPr lang="zh-CN" altLang="en-US" dirty="0"/>
          </a:p>
        </p:txBody>
      </p:sp>
      <p:sp>
        <p:nvSpPr>
          <p:cNvPr id="3" name="Content Placeholder 2"/>
          <p:cNvSpPr>
            <a:spLocks noGrp="1"/>
          </p:cNvSpPr>
          <p:nvPr>
            <p:ph idx="1"/>
          </p:nvPr>
        </p:nvSpPr>
        <p:spPr/>
        <p:txBody>
          <a:bodyPr/>
          <a:lstStyle/>
          <a:p>
            <a:endParaRPr lang="zh-CN" altLang="en-US"/>
          </a:p>
        </p:txBody>
      </p:sp>
      <p:graphicFrame>
        <p:nvGraphicFramePr>
          <p:cNvPr id="4" name="Table 3"/>
          <p:cNvGraphicFramePr>
            <a:graphicFrameLocks noGrp="1"/>
          </p:cNvGraphicFramePr>
          <p:nvPr>
            <p:extLst/>
          </p:nvPr>
        </p:nvGraphicFramePr>
        <p:xfrm>
          <a:off x="455452" y="1962657"/>
          <a:ext cx="11145386" cy="4335329"/>
        </p:xfrm>
        <a:graphic>
          <a:graphicData uri="http://schemas.openxmlformats.org/drawingml/2006/table">
            <a:tbl>
              <a:tblPr firstRow="1" bandRow="1">
                <a:tableStyleId>{5C22544A-7EE6-4342-B048-85BDC9FD1C3A}</a:tableStyleId>
              </a:tblPr>
              <a:tblGrid>
                <a:gridCol w="613591">
                  <a:extLst>
                    <a:ext uri="{9D8B030D-6E8A-4147-A177-3AD203B41FA5}">
                      <a16:colId xmlns:a16="http://schemas.microsoft.com/office/drawing/2014/main" val="3340378089"/>
                    </a:ext>
                  </a:extLst>
                </a:gridCol>
                <a:gridCol w="2035239">
                  <a:extLst>
                    <a:ext uri="{9D8B030D-6E8A-4147-A177-3AD203B41FA5}">
                      <a16:colId xmlns:a16="http://schemas.microsoft.com/office/drawing/2014/main" val="3324127053"/>
                    </a:ext>
                  </a:extLst>
                </a:gridCol>
                <a:gridCol w="2014083">
                  <a:extLst>
                    <a:ext uri="{9D8B030D-6E8A-4147-A177-3AD203B41FA5}">
                      <a16:colId xmlns:a16="http://schemas.microsoft.com/office/drawing/2014/main" val="1823269327"/>
                    </a:ext>
                  </a:extLst>
                </a:gridCol>
                <a:gridCol w="2073320">
                  <a:extLst>
                    <a:ext uri="{9D8B030D-6E8A-4147-A177-3AD203B41FA5}">
                      <a16:colId xmlns:a16="http://schemas.microsoft.com/office/drawing/2014/main" val="3657404730"/>
                    </a:ext>
                  </a:extLst>
                </a:gridCol>
                <a:gridCol w="2114135">
                  <a:extLst>
                    <a:ext uri="{9D8B030D-6E8A-4147-A177-3AD203B41FA5}">
                      <a16:colId xmlns:a16="http://schemas.microsoft.com/office/drawing/2014/main" val="2749033607"/>
                    </a:ext>
                  </a:extLst>
                </a:gridCol>
                <a:gridCol w="2295018">
                  <a:extLst>
                    <a:ext uri="{9D8B030D-6E8A-4147-A177-3AD203B41FA5}">
                      <a16:colId xmlns:a16="http://schemas.microsoft.com/office/drawing/2014/main" val="853690854"/>
                    </a:ext>
                  </a:extLst>
                </a:gridCol>
              </a:tblGrid>
              <a:tr h="628239">
                <a:tc>
                  <a:txBody>
                    <a:bodyPr/>
                    <a:lstStyle/>
                    <a:p>
                      <a:endParaRPr lang="en-US" dirty="0"/>
                    </a:p>
                  </a:txBody>
                  <a:tcPr/>
                </a:tc>
                <a:tc>
                  <a:txBody>
                    <a:bodyPr/>
                    <a:lstStyle/>
                    <a:p>
                      <a:pPr algn="ctr"/>
                      <a:r>
                        <a:rPr lang="en-US" dirty="0"/>
                        <a:t>Extraversion</a:t>
                      </a:r>
                    </a:p>
                  </a:txBody>
                  <a:tcPr anchor="ctr"/>
                </a:tc>
                <a:tc>
                  <a:txBody>
                    <a:bodyPr/>
                    <a:lstStyle/>
                    <a:p>
                      <a:pPr algn="ctr"/>
                      <a:r>
                        <a:rPr lang="en-US" sz="1800" b="1" kern="1200" dirty="0">
                          <a:solidFill>
                            <a:schemeClr val="lt1"/>
                          </a:solidFill>
                          <a:latin typeface="+mn-lt"/>
                          <a:ea typeface="+mn-ea"/>
                          <a:cs typeface="+mn-cs"/>
                        </a:rPr>
                        <a:t>Agreeableness</a:t>
                      </a:r>
                    </a:p>
                  </a:txBody>
                  <a:tcPr anchor="ctr"/>
                </a:tc>
                <a:tc>
                  <a:txBody>
                    <a:bodyPr/>
                    <a:lstStyle/>
                    <a:p>
                      <a:pPr algn="ctr"/>
                      <a:r>
                        <a:rPr lang="x-none" dirty="0"/>
                        <a:t>Neuroticism</a:t>
                      </a:r>
                      <a:endParaRPr lang="en-US" dirty="0"/>
                    </a:p>
                  </a:txBody>
                  <a:tcPr anchor="ctr"/>
                </a:tc>
                <a:tc>
                  <a:txBody>
                    <a:bodyPr/>
                    <a:lstStyle/>
                    <a:p>
                      <a:pPr algn="ctr"/>
                      <a:r>
                        <a:rPr lang="x-none" dirty="0"/>
                        <a:t>Conscientiousness</a:t>
                      </a:r>
                      <a:endParaRPr lang="en-US" dirty="0"/>
                    </a:p>
                  </a:txBody>
                  <a:tcPr anchor="ctr"/>
                </a:tc>
                <a:tc>
                  <a:txBody>
                    <a:bodyPr/>
                    <a:lstStyle/>
                    <a:p>
                      <a:pPr algn="ctr"/>
                      <a:r>
                        <a:rPr lang="en-US" dirty="0"/>
                        <a:t>Openness</a:t>
                      </a:r>
                    </a:p>
                  </a:txBody>
                  <a:tcPr anchor="ctr"/>
                </a:tc>
                <a:extLst>
                  <a:ext uri="{0D108BD9-81ED-4DB2-BD59-A6C34878D82A}">
                    <a16:rowId xmlns:a16="http://schemas.microsoft.com/office/drawing/2014/main" val="1825991260"/>
                  </a:ext>
                </a:extLst>
              </a:tr>
              <a:tr h="1853545">
                <a:tc>
                  <a:txBody>
                    <a:bodyPr/>
                    <a:lstStyle/>
                    <a:p>
                      <a:pPr algn="ctr"/>
                      <a:r>
                        <a:rPr lang="en-US" dirty="0"/>
                        <a:t>Positive</a:t>
                      </a:r>
                    </a:p>
                  </a:txBody>
                  <a:tcPr vert="vert270"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68196724"/>
                  </a:ext>
                </a:extLst>
              </a:tr>
              <a:tr h="18535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Negative</a:t>
                      </a:r>
                    </a:p>
                  </a:txBody>
                  <a:tcPr vert="vert270" anchor="ct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3509877"/>
                  </a:ext>
                </a:extLst>
              </a:tr>
            </a:tbl>
          </a:graphicData>
        </a:graphic>
      </p:graphicFrame>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0366" r="39471"/>
          <a:stretch/>
        </p:blipFill>
        <p:spPr bwMode="auto">
          <a:xfrm>
            <a:off x="1033670" y="2877939"/>
            <a:ext cx="2088000" cy="108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image01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33670" y="4761186"/>
            <a:ext cx="2088000" cy="101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0627" r="26185"/>
          <a:stretch/>
        </p:blipFill>
        <p:spPr bwMode="auto">
          <a:xfrm>
            <a:off x="3122582" y="2852948"/>
            <a:ext cx="2088000" cy="113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descr="image02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122582" y="4721852"/>
            <a:ext cx="2088000" cy="109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39905" r="20104"/>
          <a:stretch/>
        </p:blipFill>
        <p:spPr bwMode="auto">
          <a:xfrm>
            <a:off x="7300406" y="2850384"/>
            <a:ext cx="2088000" cy="114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r="47167"/>
          <a:stretch/>
        </p:blipFill>
        <p:spPr bwMode="auto">
          <a:xfrm>
            <a:off x="7300406" y="4681113"/>
            <a:ext cx="2088000" cy="11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49511"/>
          <a:stretch/>
        </p:blipFill>
        <p:spPr bwMode="auto">
          <a:xfrm>
            <a:off x="5211494" y="2893790"/>
            <a:ext cx="2088000" cy="105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25476" r="25306"/>
          <a:stretch/>
        </p:blipFill>
        <p:spPr bwMode="auto">
          <a:xfrm>
            <a:off x="5211494" y="4726158"/>
            <a:ext cx="2088000" cy="108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9" descr="image025"/>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9389319" y="2891623"/>
            <a:ext cx="2088000" cy="105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 descr="image026"/>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9389319" y="4736049"/>
            <a:ext cx="2088000" cy="106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04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Emoticon to Emotion</a:t>
            </a:r>
          </a:p>
        </p:txBody>
      </p:sp>
      <p:sp>
        <p:nvSpPr>
          <p:cNvPr id="3" name="Content Placeholder 2"/>
          <p:cNvSpPr>
            <a:spLocks noGrp="1"/>
          </p:cNvSpPr>
          <p:nvPr>
            <p:ph idx="1"/>
          </p:nvPr>
        </p:nvSpPr>
        <p:spPr>
          <a:xfrm>
            <a:off x="838200" y="1825625"/>
            <a:ext cx="4876800" cy="4351338"/>
          </a:xfrm>
        </p:spPr>
        <p:txBody>
          <a:bodyPr>
            <a:normAutofit/>
          </a:bodyPr>
          <a:lstStyle/>
          <a:p>
            <a:pPr lvl="0"/>
            <a:r>
              <a:rPr lang="en-US" altLang="zh-CN" dirty="0"/>
              <a:t>Build a dictionary, mapping each emoticon to one of the 8 emotions </a:t>
            </a:r>
          </a:p>
          <a:p>
            <a:pPr lvl="0"/>
            <a:endParaRPr lang="en-US" altLang="zh-CN" dirty="0"/>
          </a:p>
          <a:p>
            <a:pPr lvl="0"/>
            <a:r>
              <a:rPr lang="en-US" altLang="zh-CN" dirty="0"/>
              <a:t>Totally 1302 emoticons, 1200 of them have a single emotion</a:t>
            </a:r>
          </a:p>
          <a:p>
            <a:pPr lvl="0"/>
            <a:endParaRPr lang="en-US" altLang="zh-CN" dirty="0"/>
          </a:p>
        </p:txBody>
      </p:sp>
      <p:graphicFrame>
        <p:nvGraphicFramePr>
          <p:cNvPr id="69" name="Table 68"/>
          <p:cNvGraphicFramePr>
            <a:graphicFrameLocks noGrp="1"/>
          </p:cNvGraphicFramePr>
          <p:nvPr>
            <p:extLst/>
          </p:nvPr>
        </p:nvGraphicFramePr>
        <p:xfrm>
          <a:off x="6172201" y="1857943"/>
          <a:ext cx="5372100" cy="4179320"/>
        </p:xfrm>
        <a:graphic>
          <a:graphicData uri="http://schemas.openxmlformats.org/drawingml/2006/table">
            <a:tbl>
              <a:tblPr bandRow="1">
                <a:tableStyleId>{93296810-A885-4BE3-A3E7-6D5BEEA58F35}</a:tableStyleId>
              </a:tblPr>
              <a:tblGrid>
                <a:gridCol w="1435099">
                  <a:extLst>
                    <a:ext uri="{9D8B030D-6E8A-4147-A177-3AD203B41FA5}">
                      <a16:colId xmlns:a16="http://schemas.microsoft.com/office/drawing/2014/main" val="4256651993"/>
                    </a:ext>
                  </a:extLst>
                </a:gridCol>
                <a:gridCol w="3937001">
                  <a:extLst>
                    <a:ext uri="{9D8B030D-6E8A-4147-A177-3AD203B41FA5}">
                      <a16:colId xmlns:a16="http://schemas.microsoft.com/office/drawing/2014/main" val="3260456423"/>
                    </a:ext>
                  </a:extLst>
                </a:gridCol>
              </a:tblGrid>
              <a:tr h="522415">
                <a:tc>
                  <a:txBody>
                    <a:bodyPr/>
                    <a:lstStyle/>
                    <a:p>
                      <a:pPr algn="ctr"/>
                      <a:r>
                        <a:rPr lang="en-US" altLang="zh-CN" dirty="0"/>
                        <a:t>Happiness</a:t>
                      </a:r>
                      <a:endParaRPr lang="en-US" dirty="0"/>
                    </a:p>
                  </a:txBody>
                  <a:tcPr anchor="ctr"/>
                </a:tc>
                <a:tc>
                  <a:txBody>
                    <a:bodyPr/>
                    <a:lstStyle/>
                    <a:p>
                      <a:endParaRPr lang="en-US" dirty="0"/>
                    </a:p>
                  </a:txBody>
                  <a:tcPr/>
                </a:tc>
                <a:extLst>
                  <a:ext uri="{0D108BD9-81ED-4DB2-BD59-A6C34878D82A}">
                    <a16:rowId xmlns:a16="http://schemas.microsoft.com/office/drawing/2014/main" val="2618576538"/>
                  </a:ext>
                </a:extLst>
              </a:tr>
              <a:tr h="522415">
                <a:tc>
                  <a:txBody>
                    <a:bodyPr/>
                    <a:lstStyle/>
                    <a:p>
                      <a:pPr algn="ctr"/>
                      <a:r>
                        <a:rPr lang="en-US" sz="1800" kern="1200" dirty="0">
                          <a:effectLst/>
                        </a:rPr>
                        <a:t>Anger</a:t>
                      </a:r>
                      <a:endParaRPr lang="en-US" dirty="0"/>
                    </a:p>
                  </a:txBody>
                  <a:tcPr anchor="ctr"/>
                </a:tc>
                <a:tc>
                  <a:txBody>
                    <a:bodyPr/>
                    <a:lstStyle/>
                    <a:p>
                      <a:endParaRPr lang="en-US" dirty="0"/>
                    </a:p>
                  </a:txBody>
                  <a:tcPr/>
                </a:tc>
                <a:extLst>
                  <a:ext uri="{0D108BD9-81ED-4DB2-BD59-A6C34878D82A}">
                    <a16:rowId xmlns:a16="http://schemas.microsoft.com/office/drawing/2014/main" val="804437236"/>
                  </a:ext>
                </a:extLst>
              </a:tr>
              <a:tr h="522415">
                <a:tc>
                  <a:txBody>
                    <a:bodyPr/>
                    <a:lstStyle/>
                    <a:p>
                      <a:pPr algn="ctr"/>
                      <a:r>
                        <a:rPr lang="en-US" sz="1800" kern="1200" dirty="0">
                          <a:effectLst/>
                        </a:rPr>
                        <a:t>Disgust</a:t>
                      </a:r>
                      <a:endParaRPr lang="en-US" dirty="0"/>
                    </a:p>
                  </a:txBody>
                  <a:tcPr anchor="ctr"/>
                </a:tc>
                <a:tc>
                  <a:txBody>
                    <a:bodyPr/>
                    <a:lstStyle/>
                    <a:p>
                      <a:endParaRPr lang="en-US" dirty="0"/>
                    </a:p>
                  </a:txBody>
                  <a:tcPr/>
                </a:tc>
                <a:extLst>
                  <a:ext uri="{0D108BD9-81ED-4DB2-BD59-A6C34878D82A}">
                    <a16:rowId xmlns:a16="http://schemas.microsoft.com/office/drawing/2014/main" val="3882210728"/>
                  </a:ext>
                </a:extLst>
              </a:tr>
              <a:tr h="522415">
                <a:tc>
                  <a:txBody>
                    <a:bodyPr/>
                    <a:lstStyle/>
                    <a:p>
                      <a:pPr algn="ctr"/>
                      <a:r>
                        <a:rPr lang="en-US" sz="1800" kern="1200" dirty="0">
                          <a:effectLst/>
                        </a:rPr>
                        <a:t>Sadness</a:t>
                      </a:r>
                      <a:endParaRPr lang="en-US" dirty="0"/>
                    </a:p>
                  </a:txBody>
                  <a:tcPr anchor="ctr"/>
                </a:tc>
                <a:tc>
                  <a:txBody>
                    <a:bodyPr/>
                    <a:lstStyle/>
                    <a:p>
                      <a:endParaRPr lang="en-US" dirty="0"/>
                    </a:p>
                  </a:txBody>
                  <a:tcPr/>
                </a:tc>
                <a:extLst>
                  <a:ext uri="{0D108BD9-81ED-4DB2-BD59-A6C34878D82A}">
                    <a16:rowId xmlns:a16="http://schemas.microsoft.com/office/drawing/2014/main" val="2968285423"/>
                  </a:ext>
                </a:extLst>
              </a:tr>
              <a:tr h="522415">
                <a:tc>
                  <a:txBody>
                    <a:bodyPr/>
                    <a:lstStyle/>
                    <a:p>
                      <a:pPr algn="ctr"/>
                      <a:r>
                        <a:rPr lang="en-US" sz="1800" kern="1200" dirty="0">
                          <a:effectLst/>
                        </a:rPr>
                        <a:t>Fear</a:t>
                      </a:r>
                      <a:endParaRPr lang="en-US" dirty="0"/>
                    </a:p>
                  </a:txBody>
                  <a:tcPr anchor="ctr"/>
                </a:tc>
                <a:tc>
                  <a:txBody>
                    <a:bodyPr/>
                    <a:lstStyle/>
                    <a:p>
                      <a:endParaRPr lang="en-US" dirty="0"/>
                    </a:p>
                  </a:txBody>
                  <a:tcPr/>
                </a:tc>
                <a:extLst>
                  <a:ext uri="{0D108BD9-81ED-4DB2-BD59-A6C34878D82A}">
                    <a16:rowId xmlns:a16="http://schemas.microsoft.com/office/drawing/2014/main" val="2878468425"/>
                  </a:ext>
                </a:extLst>
              </a:tr>
              <a:tr h="522415">
                <a:tc>
                  <a:txBody>
                    <a:bodyPr/>
                    <a:lstStyle/>
                    <a:p>
                      <a:pPr algn="ctr"/>
                      <a:r>
                        <a:rPr lang="en-US" sz="1800" kern="1200" dirty="0">
                          <a:effectLst/>
                        </a:rPr>
                        <a:t>Surprise</a:t>
                      </a:r>
                      <a:endParaRPr lang="en-US" dirty="0"/>
                    </a:p>
                  </a:txBody>
                  <a:tcPr anchor="ctr"/>
                </a:tc>
                <a:tc>
                  <a:txBody>
                    <a:bodyPr/>
                    <a:lstStyle/>
                    <a:p>
                      <a:endParaRPr lang="en-US" dirty="0"/>
                    </a:p>
                  </a:txBody>
                  <a:tcPr/>
                </a:tc>
                <a:extLst>
                  <a:ext uri="{0D108BD9-81ED-4DB2-BD59-A6C34878D82A}">
                    <a16:rowId xmlns:a16="http://schemas.microsoft.com/office/drawing/2014/main" val="4202001768"/>
                  </a:ext>
                </a:extLst>
              </a:tr>
              <a:tr h="522415">
                <a:tc>
                  <a:txBody>
                    <a:bodyPr/>
                    <a:lstStyle/>
                    <a:p>
                      <a:pPr algn="ctr"/>
                      <a:r>
                        <a:rPr lang="en-US" sz="1800" kern="1200" dirty="0">
                          <a:effectLst/>
                        </a:rPr>
                        <a:t>Contempt</a:t>
                      </a:r>
                      <a:endParaRPr lang="en-US" dirty="0"/>
                    </a:p>
                  </a:txBody>
                  <a:tcPr anchor="ctr"/>
                </a:tc>
                <a:tc>
                  <a:txBody>
                    <a:bodyPr/>
                    <a:lstStyle/>
                    <a:p>
                      <a:endParaRPr lang="en-US" dirty="0"/>
                    </a:p>
                  </a:txBody>
                  <a:tcPr/>
                </a:tc>
                <a:extLst>
                  <a:ext uri="{0D108BD9-81ED-4DB2-BD59-A6C34878D82A}">
                    <a16:rowId xmlns:a16="http://schemas.microsoft.com/office/drawing/2014/main" val="2140622215"/>
                  </a:ext>
                </a:extLst>
              </a:tr>
              <a:tr h="5224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effectLst/>
                        </a:rPr>
                        <a:t>Neutral</a:t>
                      </a:r>
                      <a:endParaRPr lang="en-US" dirty="0"/>
                    </a:p>
                  </a:txBody>
                  <a:tcPr anchor="ctr"/>
                </a:tc>
                <a:tc>
                  <a:txBody>
                    <a:bodyPr/>
                    <a:lstStyle/>
                    <a:p>
                      <a:endParaRPr lang="en-US" dirty="0"/>
                    </a:p>
                  </a:txBody>
                  <a:tcPr/>
                </a:tc>
                <a:extLst>
                  <a:ext uri="{0D108BD9-81ED-4DB2-BD59-A6C34878D82A}">
                    <a16:rowId xmlns:a16="http://schemas.microsoft.com/office/drawing/2014/main" val="1363166332"/>
                  </a:ext>
                </a:extLst>
              </a:tr>
            </a:tbl>
          </a:graphicData>
        </a:graphic>
      </p:graphicFrame>
      <p:pic>
        <p:nvPicPr>
          <p:cNvPr id="70" name="Picture 6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59180" y="1958406"/>
            <a:ext cx="338389" cy="338389"/>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430618" y="1972344"/>
            <a:ext cx="328062" cy="328062"/>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66561" y="1972344"/>
            <a:ext cx="326459" cy="32645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304008" y="1998361"/>
            <a:ext cx="292871" cy="292871"/>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693132" y="1972344"/>
            <a:ext cx="318888" cy="318888"/>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13010" y="1959009"/>
            <a:ext cx="338890" cy="338890"/>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051799" y="1958407"/>
            <a:ext cx="338389" cy="338389"/>
          </a:xfrm>
          <a:prstGeom prst="rect">
            <a:avLst/>
          </a:prstGeom>
        </p:spPr>
      </p:pic>
      <p:pic>
        <p:nvPicPr>
          <p:cNvPr id="77" name="Picture 7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547659" y="2487813"/>
            <a:ext cx="332444" cy="332444"/>
          </a:xfrm>
          <a:prstGeom prst="rect">
            <a:avLst/>
          </a:prstGeom>
        </p:spPr>
      </p:pic>
      <p:pic>
        <p:nvPicPr>
          <p:cNvPr id="78" name="Picture 7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959180" y="2487813"/>
            <a:ext cx="338389" cy="338389"/>
          </a:xfrm>
          <a:prstGeom prst="rect">
            <a:avLst/>
          </a:prstGeom>
        </p:spPr>
      </p:pic>
      <p:pic>
        <p:nvPicPr>
          <p:cNvPr id="79" name="Picture 7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057745" y="2487813"/>
            <a:ext cx="332444" cy="332444"/>
          </a:xfrm>
          <a:prstGeom prst="rect">
            <a:avLst/>
          </a:prstGeom>
        </p:spPr>
      </p:pic>
      <p:pic>
        <p:nvPicPr>
          <p:cNvPr id="80" name="Picture 7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430619" y="2487814"/>
            <a:ext cx="328062" cy="328062"/>
          </a:xfrm>
          <a:prstGeom prst="rect">
            <a:avLst/>
          </a:prstGeom>
        </p:spPr>
      </p:pic>
      <p:pic>
        <p:nvPicPr>
          <p:cNvPr id="81" name="Picture 8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866560" y="2487813"/>
            <a:ext cx="338389" cy="338389"/>
          </a:xfrm>
          <a:prstGeom prst="rect">
            <a:avLst/>
          </a:prstGeom>
        </p:spPr>
      </p:pic>
      <p:pic>
        <p:nvPicPr>
          <p:cNvPr id="82" name="Picture 8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277792" y="2496789"/>
            <a:ext cx="329414" cy="329414"/>
          </a:xfrm>
          <a:prstGeom prst="rect">
            <a:avLst/>
          </a:prstGeom>
        </p:spPr>
      </p:pic>
      <p:pic>
        <p:nvPicPr>
          <p:cNvPr id="83" name="Picture 8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693132" y="2493412"/>
            <a:ext cx="322464" cy="32246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8547659" y="3010674"/>
            <a:ext cx="327186" cy="327186"/>
          </a:xfrm>
          <a:prstGeom prst="rect">
            <a:avLst/>
          </a:prstGeom>
        </p:spPr>
      </p:pic>
      <p:pic>
        <p:nvPicPr>
          <p:cNvPr id="85" name="Picture 84"/>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710288" y="3018056"/>
            <a:ext cx="319804" cy="319804"/>
          </a:xfrm>
          <a:prstGeom prst="rect">
            <a:avLst/>
          </a:prstGeom>
        </p:spPr>
      </p:pic>
      <p:pic>
        <p:nvPicPr>
          <p:cNvPr id="86" name="Picture 85"/>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0288061" y="3010674"/>
            <a:ext cx="327186" cy="327186"/>
          </a:xfrm>
          <a:prstGeom prst="rect">
            <a:avLst/>
          </a:prstGeom>
        </p:spPr>
      </p:pic>
      <p:pic>
        <p:nvPicPr>
          <p:cNvPr id="87" name="Picture 86"/>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8993472" y="2985403"/>
            <a:ext cx="335080" cy="335080"/>
          </a:xfrm>
          <a:prstGeom prst="rect">
            <a:avLst/>
          </a:prstGeom>
        </p:spPr>
      </p:pic>
      <p:pic>
        <p:nvPicPr>
          <p:cNvPr id="88" name="Picture 87"/>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9430618" y="3010674"/>
            <a:ext cx="328062" cy="328062"/>
          </a:xfrm>
          <a:prstGeom prst="rect">
            <a:avLst/>
          </a:prstGeom>
        </p:spPr>
      </p:pic>
      <p:pic>
        <p:nvPicPr>
          <p:cNvPr id="89" name="Picture 88"/>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9860746" y="3010674"/>
            <a:ext cx="332274" cy="332274"/>
          </a:xfrm>
          <a:prstGeom prst="rect">
            <a:avLst/>
          </a:prstGeom>
        </p:spPr>
      </p:pic>
      <p:pic>
        <p:nvPicPr>
          <p:cNvPr id="90" name="Picture 89"/>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051799" y="2996034"/>
            <a:ext cx="332069" cy="332069"/>
          </a:xfrm>
          <a:prstGeom prst="rect">
            <a:avLst/>
          </a:prstGeom>
        </p:spPr>
      </p:pic>
      <p:pic>
        <p:nvPicPr>
          <p:cNvPr id="91" name="Picture 90"/>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8529093" y="3509970"/>
            <a:ext cx="365619" cy="365619"/>
          </a:xfrm>
          <a:prstGeom prst="rect">
            <a:avLst/>
          </a:prstGeom>
        </p:spPr>
      </p:pic>
      <p:pic>
        <p:nvPicPr>
          <p:cNvPr id="92" name="Picture 91"/>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8057617" y="3519495"/>
            <a:ext cx="349969" cy="349969"/>
          </a:xfrm>
          <a:prstGeom prst="rect">
            <a:avLst/>
          </a:prstGeom>
        </p:spPr>
      </p:pic>
      <p:pic>
        <p:nvPicPr>
          <p:cNvPr id="93" name="Picture 92"/>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8993471" y="3540884"/>
            <a:ext cx="335081" cy="335081"/>
          </a:xfrm>
          <a:prstGeom prst="rect">
            <a:avLst/>
          </a:prstGeom>
        </p:spPr>
      </p:pic>
      <p:pic>
        <p:nvPicPr>
          <p:cNvPr id="94" name="Picture 93"/>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9426265" y="3519495"/>
            <a:ext cx="332415" cy="332415"/>
          </a:xfrm>
          <a:prstGeom prst="rect">
            <a:avLst/>
          </a:prstGeom>
        </p:spPr>
      </p:pic>
      <p:pic>
        <p:nvPicPr>
          <p:cNvPr id="95" name="Picture 94"/>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9892674" y="3545128"/>
            <a:ext cx="306782" cy="306782"/>
          </a:xfrm>
          <a:prstGeom prst="rect">
            <a:avLst/>
          </a:prstGeom>
        </p:spPr>
      </p:pic>
      <p:pic>
        <p:nvPicPr>
          <p:cNvPr id="96" name="Picture 95"/>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0262421" y="3527387"/>
            <a:ext cx="342077" cy="342077"/>
          </a:xfrm>
          <a:prstGeom prst="rect">
            <a:avLst/>
          </a:prstGeom>
        </p:spPr>
      </p:pic>
      <p:pic>
        <p:nvPicPr>
          <p:cNvPr id="97" name="Picture 96"/>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10702625" y="4059785"/>
            <a:ext cx="348578" cy="348578"/>
          </a:xfrm>
          <a:prstGeom prst="rect">
            <a:avLst/>
          </a:prstGeom>
        </p:spPr>
      </p:pic>
      <p:pic>
        <p:nvPicPr>
          <p:cNvPr id="98" name="Picture 97"/>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10237369" y="4036130"/>
            <a:ext cx="372233" cy="372233"/>
          </a:xfrm>
          <a:prstGeom prst="rect">
            <a:avLst/>
          </a:prstGeom>
        </p:spPr>
      </p:pic>
      <p:pic>
        <p:nvPicPr>
          <p:cNvPr id="99" name="Picture 98"/>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0710288" y="3550446"/>
            <a:ext cx="319804" cy="319804"/>
          </a:xfrm>
          <a:prstGeom prst="rect">
            <a:avLst/>
          </a:prstGeom>
        </p:spPr>
      </p:pic>
      <p:pic>
        <p:nvPicPr>
          <p:cNvPr id="100" name="Picture 99"/>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9438019" y="4053986"/>
            <a:ext cx="332415" cy="332415"/>
          </a:xfrm>
          <a:prstGeom prst="rect">
            <a:avLst/>
          </a:prstGeom>
        </p:spPr>
      </p:pic>
      <p:pic>
        <p:nvPicPr>
          <p:cNvPr id="101" name="Picture 100"/>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8522672" y="4540741"/>
            <a:ext cx="365616" cy="365616"/>
          </a:xfrm>
          <a:prstGeom prst="rect">
            <a:avLst/>
          </a:prstGeom>
        </p:spPr>
      </p:pic>
      <p:pic>
        <p:nvPicPr>
          <p:cNvPr id="102" name="Picture 101"/>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8982096" y="4007680"/>
            <a:ext cx="392958" cy="392958"/>
          </a:xfrm>
          <a:prstGeom prst="rect">
            <a:avLst/>
          </a:prstGeom>
        </p:spPr>
      </p:pic>
      <p:pic>
        <p:nvPicPr>
          <p:cNvPr id="103" name="Picture 102"/>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860746" y="4011457"/>
            <a:ext cx="374944" cy="374944"/>
          </a:xfrm>
          <a:prstGeom prst="rect">
            <a:avLst/>
          </a:prstGeom>
        </p:spPr>
      </p:pic>
      <p:pic>
        <p:nvPicPr>
          <p:cNvPr id="104" name="Picture 103"/>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8051799" y="4007680"/>
            <a:ext cx="378721" cy="378721"/>
          </a:xfrm>
          <a:prstGeom prst="rect">
            <a:avLst/>
          </a:prstGeom>
        </p:spPr>
      </p:pic>
      <p:pic>
        <p:nvPicPr>
          <p:cNvPr id="105" name="Picture 104"/>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8048780" y="4524617"/>
            <a:ext cx="381740" cy="381740"/>
          </a:xfrm>
          <a:prstGeom prst="rect">
            <a:avLst/>
          </a:prstGeom>
        </p:spPr>
      </p:pic>
      <p:pic>
        <p:nvPicPr>
          <p:cNvPr id="106" name="Picture 105"/>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8513010" y="4012846"/>
            <a:ext cx="395517" cy="395517"/>
          </a:xfrm>
          <a:prstGeom prst="rect">
            <a:avLst/>
          </a:prstGeom>
        </p:spPr>
      </p:pic>
      <p:pic>
        <p:nvPicPr>
          <p:cNvPr id="107" name="Picture 106"/>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8969101" y="4576036"/>
            <a:ext cx="330322" cy="330322"/>
          </a:xfrm>
          <a:prstGeom prst="rect">
            <a:avLst/>
          </a:prstGeom>
        </p:spPr>
      </p:pic>
      <p:pic>
        <p:nvPicPr>
          <p:cNvPr id="108" name="Picture 107"/>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9433415" y="4576036"/>
            <a:ext cx="330321" cy="330321"/>
          </a:xfrm>
          <a:prstGeom prst="rect">
            <a:avLst/>
          </a:prstGeom>
        </p:spPr>
      </p:pic>
      <p:pic>
        <p:nvPicPr>
          <p:cNvPr id="109" name="Picture 108"/>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9873169" y="4560324"/>
            <a:ext cx="346034" cy="346034"/>
          </a:xfrm>
          <a:prstGeom prst="rect">
            <a:avLst/>
          </a:prstGeom>
        </p:spPr>
      </p:pic>
      <p:pic>
        <p:nvPicPr>
          <p:cNvPr id="110" name="Picture 109"/>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10287720" y="4575029"/>
            <a:ext cx="331328" cy="331328"/>
          </a:xfrm>
          <a:prstGeom prst="rect">
            <a:avLst/>
          </a:prstGeom>
        </p:spPr>
      </p:pic>
      <p:pic>
        <p:nvPicPr>
          <p:cNvPr id="111" name="Picture 110"/>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10713606" y="4581769"/>
            <a:ext cx="324588" cy="324588"/>
          </a:xfrm>
          <a:prstGeom prst="rect">
            <a:avLst/>
          </a:prstGeom>
        </p:spPr>
      </p:pic>
      <p:pic>
        <p:nvPicPr>
          <p:cNvPr id="112" name="Picture 11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10702625" y="5066747"/>
            <a:ext cx="376914" cy="376914"/>
          </a:xfrm>
          <a:prstGeom prst="rect">
            <a:avLst/>
          </a:prstGeom>
        </p:spPr>
      </p:pic>
      <p:pic>
        <p:nvPicPr>
          <p:cNvPr id="113" name="Picture 112"/>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9882780" y="5084804"/>
            <a:ext cx="333693" cy="333693"/>
          </a:xfrm>
          <a:prstGeom prst="rect">
            <a:avLst/>
          </a:prstGeom>
        </p:spPr>
      </p:pic>
      <p:pic>
        <p:nvPicPr>
          <p:cNvPr id="114" name="Picture 113"/>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9416741" y="5040453"/>
            <a:ext cx="389736" cy="389736"/>
          </a:xfrm>
          <a:prstGeom prst="rect">
            <a:avLst/>
          </a:prstGeom>
        </p:spPr>
      </p:pic>
      <p:pic>
        <p:nvPicPr>
          <p:cNvPr id="115" name="Picture 114"/>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10285219" y="5038988"/>
            <a:ext cx="367649" cy="367649"/>
          </a:xfrm>
          <a:prstGeom prst="rect">
            <a:avLst/>
          </a:prstGeom>
        </p:spPr>
      </p:pic>
      <p:pic>
        <p:nvPicPr>
          <p:cNvPr id="116" name="Picture 115"/>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8048820" y="5092163"/>
            <a:ext cx="338026" cy="338026"/>
          </a:xfrm>
          <a:prstGeom prst="rect">
            <a:avLst/>
          </a:prstGeom>
        </p:spPr>
      </p:pic>
      <p:pic>
        <p:nvPicPr>
          <p:cNvPr id="117" name="Picture 116"/>
          <p:cNvPicPr>
            <a:picLocks noChangeAspect="1"/>
          </p:cNvPicPr>
          <p:nvPr/>
        </p:nvPicPr>
        <p:blipFill>
          <a:blip r:embed="rId50">
            <a:extLst>
              <a:ext uri="{28A0092B-C50C-407E-A947-70E740481C1C}">
                <a14:useLocalDpi xmlns:a14="http://schemas.microsoft.com/office/drawing/2010/main"/>
              </a:ext>
            </a:extLst>
          </a:blip>
          <a:stretch>
            <a:fillRect/>
          </a:stretch>
        </p:blipFill>
        <p:spPr>
          <a:xfrm>
            <a:off x="8513009" y="5066747"/>
            <a:ext cx="363441" cy="363441"/>
          </a:xfrm>
          <a:prstGeom prst="rect">
            <a:avLst/>
          </a:prstGeom>
        </p:spPr>
      </p:pic>
      <p:pic>
        <p:nvPicPr>
          <p:cNvPr id="118" name="Picture 117"/>
          <p:cNvPicPr>
            <a:picLocks noChangeAspect="1"/>
          </p:cNvPicPr>
          <p:nvPr/>
        </p:nvPicPr>
        <p:blipFill>
          <a:blip r:embed="rId51">
            <a:extLst>
              <a:ext uri="{28A0092B-C50C-407E-A947-70E740481C1C}">
                <a14:useLocalDpi xmlns:a14="http://schemas.microsoft.com/office/drawing/2010/main"/>
              </a:ext>
            </a:extLst>
          </a:blip>
          <a:stretch>
            <a:fillRect/>
          </a:stretch>
        </p:blipFill>
        <p:spPr>
          <a:xfrm>
            <a:off x="8939415" y="5068905"/>
            <a:ext cx="361283" cy="361283"/>
          </a:xfrm>
          <a:prstGeom prst="rect">
            <a:avLst/>
          </a:prstGeom>
        </p:spPr>
      </p:pic>
      <p:pic>
        <p:nvPicPr>
          <p:cNvPr id="119" name="Picture 118"/>
          <p:cNvPicPr>
            <a:picLocks noChangeAspect="1"/>
          </p:cNvPicPr>
          <p:nvPr/>
        </p:nvPicPr>
        <p:blipFill>
          <a:blip r:embed="rId52">
            <a:extLst>
              <a:ext uri="{28A0092B-C50C-407E-A947-70E740481C1C}">
                <a14:useLocalDpi xmlns:a14="http://schemas.microsoft.com/office/drawing/2010/main"/>
              </a:ext>
            </a:extLst>
          </a:blip>
          <a:stretch>
            <a:fillRect/>
          </a:stretch>
        </p:blipFill>
        <p:spPr>
          <a:xfrm>
            <a:off x="10292982" y="5575396"/>
            <a:ext cx="352122" cy="352122"/>
          </a:xfrm>
          <a:prstGeom prst="rect">
            <a:avLst/>
          </a:prstGeom>
        </p:spPr>
      </p:pic>
      <p:pic>
        <p:nvPicPr>
          <p:cNvPr id="120" name="Picture 119"/>
          <p:cNvPicPr>
            <a:picLocks noChangeAspect="1"/>
          </p:cNvPicPr>
          <p:nvPr/>
        </p:nvPicPr>
        <p:blipFill>
          <a:blip r:embed="rId53">
            <a:extLst>
              <a:ext uri="{28A0092B-C50C-407E-A947-70E740481C1C}">
                <a14:useLocalDpi xmlns:a14="http://schemas.microsoft.com/office/drawing/2010/main"/>
              </a:ext>
            </a:extLst>
          </a:blip>
          <a:stretch>
            <a:fillRect/>
          </a:stretch>
        </p:blipFill>
        <p:spPr>
          <a:xfrm>
            <a:off x="8057617" y="5615995"/>
            <a:ext cx="326251" cy="326251"/>
          </a:xfrm>
          <a:prstGeom prst="rect">
            <a:avLst/>
          </a:prstGeom>
        </p:spPr>
      </p:pic>
      <p:pic>
        <p:nvPicPr>
          <p:cNvPr id="121" name="Picture 120"/>
          <p:cNvPicPr>
            <a:picLocks noChangeAspect="1"/>
          </p:cNvPicPr>
          <p:nvPr/>
        </p:nvPicPr>
        <p:blipFill>
          <a:blip r:embed="rId54">
            <a:extLst>
              <a:ext uri="{28A0092B-C50C-407E-A947-70E740481C1C}">
                <a14:useLocalDpi xmlns:a14="http://schemas.microsoft.com/office/drawing/2010/main"/>
              </a:ext>
            </a:extLst>
          </a:blip>
          <a:stretch>
            <a:fillRect/>
          </a:stretch>
        </p:blipFill>
        <p:spPr>
          <a:xfrm>
            <a:off x="8483020" y="5589727"/>
            <a:ext cx="405268" cy="405268"/>
          </a:xfrm>
          <a:prstGeom prst="rect">
            <a:avLst/>
          </a:prstGeom>
        </p:spPr>
      </p:pic>
      <p:pic>
        <p:nvPicPr>
          <p:cNvPr id="122" name="Picture 121"/>
          <p:cNvPicPr>
            <a:picLocks noChangeAspect="1"/>
          </p:cNvPicPr>
          <p:nvPr/>
        </p:nvPicPr>
        <p:blipFill>
          <a:blip r:embed="rId55">
            <a:extLst>
              <a:ext uri="{28A0092B-C50C-407E-A947-70E740481C1C}">
                <a14:useLocalDpi xmlns:a14="http://schemas.microsoft.com/office/drawing/2010/main"/>
              </a:ext>
            </a:extLst>
          </a:blip>
          <a:stretch>
            <a:fillRect/>
          </a:stretch>
        </p:blipFill>
        <p:spPr>
          <a:xfrm>
            <a:off x="8944141" y="5594852"/>
            <a:ext cx="368661" cy="368661"/>
          </a:xfrm>
          <a:prstGeom prst="rect">
            <a:avLst/>
          </a:prstGeom>
        </p:spPr>
      </p:pic>
      <p:pic>
        <p:nvPicPr>
          <p:cNvPr id="123" name="Picture 122"/>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9392068" y="5557553"/>
            <a:ext cx="435620" cy="435620"/>
          </a:xfrm>
          <a:prstGeom prst="rect">
            <a:avLst/>
          </a:prstGeom>
        </p:spPr>
      </p:pic>
      <p:pic>
        <p:nvPicPr>
          <p:cNvPr id="124" name="Picture 123"/>
          <p:cNvPicPr>
            <a:picLocks noChangeAspect="1"/>
          </p:cNvPicPr>
          <p:nvPr/>
        </p:nvPicPr>
        <p:blipFill>
          <a:blip r:embed="rId57">
            <a:extLst>
              <a:ext uri="{28A0092B-C50C-407E-A947-70E740481C1C}">
                <a14:useLocalDpi xmlns:a14="http://schemas.microsoft.com/office/drawing/2010/main"/>
              </a:ext>
            </a:extLst>
          </a:blip>
          <a:stretch>
            <a:fillRect/>
          </a:stretch>
        </p:blipFill>
        <p:spPr>
          <a:xfrm>
            <a:off x="9871603" y="5585362"/>
            <a:ext cx="368661" cy="368661"/>
          </a:xfrm>
          <a:prstGeom prst="rect">
            <a:avLst/>
          </a:prstGeom>
        </p:spPr>
      </p:pic>
      <p:pic>
        <p:nvPicPr>
          <p:cNvPr id="125" name="Picture 124"/>
          <p:cNvPicPr>
            <a:picLocks noChangeAspect="1"/>
          </p:cNvPicPr>
          <p:nvPr/>
        </p:nvPicPr>
        <p:blipFill>
          <a:blip r:embed="rId58">
            <a:extLst>
              <a:ext uri="{28A0092B-C50C-407E-A947-70E740481C1C}">
                <a14:useLocalDpi xmlns:a14="http://schemas.microsoft.com/office/drawing/2010/main"/>
              </a:ext>
            </a:extLst>
          </a:blip>
          <a:stretch>
            <a:fillRect/>
          </a:stretch>
        </p:blipFill>
        <p:spPr>
          <a:xfrm>
            <a:off x="10673204" y="5585753"/>
            <a:ext cx="364990" cy="364990"/>
          </a:xfrm>
          <a:prstGeom prst="rect">
            <a:avLst/>
          </a:prstGeom>
        </p:spPr>
      </p:pic>
    </p:spTree>
    <p:extLst>
      <p:ext uri="{BB962C8B-B14F-4D97-AF65-F5344CB8AC3E}">
        <p14:creationId xmlns:p14="http://schemas.microsoft.com/office/powerpoint/2010/main" val="11074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Profile</a:t>
            </a:r>
            <a:endParaRPr lang="en-US" dirty="0"/>
          </a:p>
        </p:txBody>
      </p:sp>
      <p:sp>
        <p:nvSpPr>
          <p:cNvPr id="3" name="Content Placeholder 2"/>
          <p:cNvSpPr>
            <a:spLocks noGrp="1"/>
          </p:cNvSpPr>
          <p:nvPr>
            <p:ph idx="1"/>
          </p:nvPr>
        </p:nvSpPr>
        <p:spPr>
          <a:xfrm>
            <a:off x="6477000" y="1978025"/>
            <a:ext cx="4876800" cy="4351338"/>
          </a:xfrm>
        </p:spPr>
        <p:txBody>
          <a:bodyPr>
            <a:normAutofit/>
          </a:bodyPr>
          <a:lstStyle/>
          <a:p>
            <a:r>
              <a:rPr lang="en-US" altLang="zh-CN" sz="3200" dirty="0"/>
              <a:t>Social features</a:t>
            </a:r>
          </a:p>
          <a:p>
            <a:pPr lvl="1"/>
            <a:r>
              <a:rPr lang="en-US" altLang="zh-CN" sz="2800" dirty="0"/>
              <a:t>Number of Followings</a:t>
            </a:r>
          </a:p>
          <a:p>
            <a:pPr lvl="1"/>
            <a:r>
              <a:rPr lang="en-US" altLang="zh-CN" sz="2800" dirty="0"/>
              <a:t>Number of Followers</a:t>
            </a:r>
          </a:p>
          <a:p>
            <a:pPr lvl="1"/>
            <a:r>
              <a:rPr lang="en-US" altLang="zh-CN" sz="2800" dirty="0"/>
              <a:t>Friend ratio</a:t>
            </a:r>
          </a:p>
          <a:p>
            <a:pPr lvl="1"/>
            <a:r>
              <a:rPr lang="en-US" altLang="zh-CN" sz="2800" dirty="0"/>
              <a:t>Comment ratio</a:t>
            </a:r>
          </a:p>
          <a:p>
            <a:pPr lvl="1"/>
            <a:r>
              <a:rPr lang="en-US" altLang="zh-CN" sz="2800" dirty="0"/>
              <a:t>Retweet ratio</a:t>
            </a:r>
          </a:p>
        </p:txBody>
      </p:sp>
      <p:sp>
        <p:nvSpPr>
          <p:cNvPr id="4" name="Content Placeholder 2"/>
          <p:cNvSpPr txBox="1">
            <a:spLocks/>
          </p:cNvSpPr>
          <p:nvPr/>
        </p:nvSpPr>
        <p:spPr>
          <a:xfrm>
            <a:off x="990600" y="1978025"/>
            <a:ext cx="48768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Individual features</a:t>
            </a:r>
          </a:p>
          <a:p>
            <a:pPr lvl="1"/>
            <a:r>
              <a:rPr lang="en-US" altLang="zh-CN" sz="2800" dirty="0"/>
              <a:t>Age</a:t>
            </a:r>
          </a:p>
          <a:p>
            <a:pPr lvl="1"/>
            <a:r>
              <a:rPr lang="en-US" altLang="zh-CN" sz="2800" dirty="0"/>
              <a:t>Gender</a:t>
            </a:r>
          </a:p>
          <a:p>
            <a:pPr lvl="1"/>
            <a:r>
              <a:rPr lang="en-US" altLang="zh-CN" sz="2800" dirty="0"/>
              <a:t>Number of tweets</a:t>
            </a:r>
          </a:p>
          <a:p>
            <a:pPr lvl="1"/>
            <a:r>
              <a:rPr lang="en-US" altLang="zh-CN" sz="2800" dirty="0"/>
              <a:t>Have signature </a:t>
            </a:r>
          </a:p>
          <a:p>
            <a:pPr lvl="1"/>
            <a:r>
              <a:rPr lang="en-US" altLang="zh-CN" sz="2800" dirty="0"/>
              <a:t>Have personal website</a:t>
            </a:r>
          </a:p>
          <a:p>
            <a:pPr lvl="1"/>
            <a:r>
              <a:rPr lang="en-US" altLang="zh-CN" sz="2800" dirty="0"/>
              <a:t>Allow private message from strangers</a:t>
            </a:r>
          </a:p>
          <a:p>
            <a:pPr lvl="1"/>
            <a:r>
              <a:rPr lang="en-US" altLang="zh-CN" sz="2800" dirty="0"/>
              <a:t>Allow comments from strangers</a:t>
            </a:r>
          </a:p>
          <a:p>
            <a:pPr lvl="1"/>
            <a:r>
              <a:rPr lang="en-US" altLang="zh-CN" sz="2800" dirty="0"/>
              <a:t>Allow showing location</a:t>
            </a:r>
          </a:p>
          <a:p>
            <a:pPr lvl="1"/>
            <a:endParaRPr lang="en-US" altLang="zh-CN" dirty="0"/>
          </a:p>
        </p:txBody>
      </p:sp>
    </p:spTree>
    <p:extLst>
      <p:ext uri="{BB962C8B-B14F-4D97-AF65-F5344CB8AC3E}">
        <p14:creationId xmlns:p14="http://schemas.microsoft.com/office/powerpoint/2010/main" val="70616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25730</TotalTime>
  <Words>1960</Words>
  <Application>Microsoft Office PowerPoint</Application>
  <PresentationFormat>Widescreen</PresentationFormat>
  <Paragraphs>246</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PingFang SC Regular</vt:lpstr>
      <vt:lpstr>宋体</vt:lpstr>
      <vt:lpstr>Microsoft YaHei</vt:lpstr>
      <vt:lpstr>Arial</vt:lpstr>
      <vt:lpstr>Calibri</vt:lpstr>
      <vt:lpstr>Calibri Light</vt:lpstr>
      <vt:lpstr>Cambria Math</vt:lpstr>
      <vt:lpstr>Helvetica</vt:lpstr>
      <vt:lpstr>Segoe UI</vt:lpstr>
      <vt:lpstr>Segoe UI Light</vt:lpstr>
      <vt:lpstr>Wingdings</vt:lpstr>
      <vt:lpstr>Office Theme</vt:lpstr>
      <vt:lpstr>用户大五人格推测</vt:lpstr>
      <vt:lpstr>Personality Inference</vt:lpstr>
      <vt:lpstr>Data</vt:lpstr>
      <vt:lpstr>Correlation between Term and Personality</vt:lpstr>
      <vt:lpstr>Tweets</vt:lpstr>
      <vt:lpstr>Avatar</vt:lpstr>
      <vt:lpstr>Correlation between Avatar and Personality</vt:lpstr>
      <vt:lpstr>From Emoticon to Emotion</vt:lpstr>
      <vt:lpstr>Profile</vt:lpstr>
      <vt:lpstr>Experimental Results</vt:lpstr>
      <vt:lpstr>Application in 非你莫属</vt:lpstr>
      <vt:lpstr>Novelty Seeking</vt:lpstr>
      <vt:lpstr>Novelty Seeking Model</vt:lpstr>
      <vt:lpstr>General Novelty-Seeking Model</vt:lpstr>
      <vt:lpstr>Data</vt:lpstr>
      <vt:lpstr>Experiments</vt:lpstr>
      <vt:lpstr>Experiments</vt:lpstr>
      <vt:lpstr>Experiments</vt:lpstr>
      <vt:lpstr>Experiments</vt:lpstr>
      <vt:lpstr>Consumer Impulsivity</vt:lpstr>
      <vt:lpstr>Social Network Stimuli</vt:lpstr>
      <vt:lpstr>Item Stimulus Matrix</vt:lpstr>
      <vt:lpstr>Consumer Impulsivity Model</vt:lpstr>
      <vt:lpstr>Effectiveness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MSRA Knowledge Mining Architecture, Core Techs, and Tasks</dc:title>
  <dc:creator>Chin-Yew Lin</dc:creator>
  <cp:lastModifiedBy>Xing Xie</cp:lastModifiedBy>
  <cp:revision>768</cp:revision>
  <dcterms:created xsi:type="dcterms:W3CDTF">2013-06-25T13:47:26Z</dcterms:created>
  <dcterms:modified xsi:type="dcterms:W3CDTF">2017-11-08T02:12:36Z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xingx@microsoft.com</vt:lpwstr>
  </property>
  <property fmtid="{D5CDD505-2E9C-101B-9397-08002B2CF9AE}" pid="5" name="MSIP_Label_f42aa342-8706-4288-bd11-ebb85995028c_SetDate">
    <vt:lpwstr>2017-11-01T09:32:24.0049942Z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